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mp4" ContentType="video/mp4"/>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2"/>
  </p:notesMasterIdLst>
  <p:sldIdLst>
    <p:sldId id="350" r:id="rId2"/>
    <p:sldId id="297" r:id="rId3"/>
    <p:sldId id="351" r:id="rId4"/>
    <p:sldId id="361" r:id="rId5"/>
    <p:sldId id="422" r:id="rId6"/>
    <p:sldId id="360" r:id="rId7"/>
    <p:sldId id="423" r:id="rId8"/>
    <p:sldId id="424" r:id="rId9"/>
    <p:sldId id="425" r:id="rId10"/>
    <p:sldId id="426" r:id="rId11"/>
    <p:sldId id="427" r:id="rId12"/>
    <p:sldId id="428" r:id="rId13"/>
    <p:sldId id="429" r:id="rId14"/>
    <p:sldId id="430" r:id="rId15"/>
    <p:sldId id="431" r:id="rId16"/>
    <p:sldId id="432" r:id="rId17"/>
    <p:sldId id="433" r:id="rId18"/>
    <p:sldId id="434" r:id="rId19"/>
    <p:sldId id="435" r:id="rId20"/>
    <p:sldId id="436" r:id="rId21"/>
    <p:sldId id="437" r:id="rId22"/>
    <p:sldId id="438" r:id="rId23"/>
    <p:sldId id="439" r:id="rId24"/>
    <p:sldId id="440" r:id="rId25"/>
    <p:sldId id="441" r:id="rId26"/>
    <p:sldId id="442" r:id="rId27"/>
    <p:sldId id="443" r:id="rId28"/>
    <p:sldId id="444" r:id="rId29"/>
    <p:sldId id="445" r:id="rId30"/>
    <p:sldId id="446" r:id="rId31"/>
    <p:sldId id="447" r:id="rId32"/>
    <p:sldId id="448" r:id="rId33"/>
    <p:sldId id="449" r:id="rId34"/>
    <p:sldId id="450" r:id="rId35"/>
    <p:sldId id="451" r:id="rId36"/>
    <p:sldId id="452" r:id="rId37"/>
    <p:sldId id="453" r:id="rId38"/>
    <p:sldId id="454" r:id="rId39"/>
    <p:sldId id="455" r:id="rId40"/>
    <p:sldId id="456" r:id="rId41"/>
    <p:sldId id="457" r:id="rId42"/>
    <p:sldId id="458" r:id="rId43"/>
    <p:sldId id="459" r:id="rId44"/>
    <p:sldId id="460" r:id="rId45"/>
    <p:sldId id="461" r:id="rId46"/>
    <p:sldId id="462" r:id="rId47"/>
    <p:sldId id="463" r:id="rId48"/>
    <p:sldId id="464" r:id="rId49"/>
    <p:sldId id="465" r:id="rId50"/>
    <p:sldId id="466" r:id="rId51"/>
    <p:sldId id="467" r:id="rId52"/>
    <p:sldId id="468" r:id="rId53"/>
    <p:sldId id="469" r:id="rId54"/>
    <p:sldId id="470" r:id="rId55"/>
    <p:sldId id="471" r:id="rId56"/>
    <p:sldId id="472" r:id="rId57"/>
    <p:sldId id="473" r:id="rId58"/>
    <p:sldId id="474" r:id="rId59"/>
    <p:sldId id="475" r:id="rId60"/>
    <p:sldId id="476" r:id="rId61"/>
    <p:sldId id="477" r:id="rId62"/>
    <p:sldId id="478" r:id="rId63"/>
    <p:sldId id="479" r:id="rId64"/>
    <p:sldId id="480" r:id="rId65"/>
    <p:sldId id="481" r:id="rId66"/>
    <p:sldId id="482" r:id="rId67"/>
    <p:sldId id="483" r:id="rId68"/>
    <p:sldId id="484" r:id="rId69"/>
    <p:sldId id="485" r:id="rId70"/>
    <p:sldId id="487" r:id="rId71"/>
    <p:sldId id="486" r:id="rId72"/>
    <p:sldId id="488" r:id="rId73"/>
    <p:sldId id="489" r:id="rId74"/>
    <p:sldId id="490" r:id="rId75"/>
    <p:sldId id="491" r:id="rId76"/>
    <p:sldId id="492" r:id="rId77"/>
    <p:sldId id="493" r:id="rId78"/>
    <p:sldId id="494" r:id="rId79"/>
    <p:sldId id="495" r:id="rId80"/>
    <p:sldId id="496" r:id="rId81"/>
    <p:sldId id="497" r:id="rId82"/>
    <p:sldId id="498" r:id="rId83"/>
    <p:sldId id="499" r:id="rId84"/>
    <p:sldId id="500" r:id="rId85"/>
    <p:sldId id="501" r:id="rId86"/>
    <p:sldId id="502" r:id="rId87"/>
    <p:sldId id="503" r:id="rId88"/>
    <p:sldId id="504" r:id="rId89"/>
    <p:sldId id="505" r:id="rId90"/>
    <p:sldId id="506" r:id="rId91"/>
    <p:sldId id="507" r:id="rId92"/>
    <p:sldId id="508" r:id="rId93"/>
    <p:sldId id="509" r:id="rId94"/>
    <p:sldId id="510" r:id="rId95"/>
    <p:sldId id="511" r:id="rId96"/>
    <p:sldId id="512" r:id="rId97"/>
    <p:sldId id="513" r:id="rId98"/>
    <p:sldId id="514" r:id="rId99"/>
    <p:sldId id="515" r:id="rId100"/>
    <p:sldId id="516" r:id="rId101"/>
    <p:sldId id="517" r:id="rId102"/>
    <p:sldId id="518" r:id="rId103"/>
    <p:sldId id="519" r:id="rId104"/>
    <p:sldId id="520" r:id="rId105"/>
    <p:sldId id="521" r:id="rId106"/>
    <p:sldId id="522" r:id="rId107"/>
    <p:sldId id="523" r:id="rId108"/>
    <p:sldId id="526" r:id="rId109"/>
    <p:sldId id="524" r:id="rId110"/>
    <p:sldId id="527" r:id="rId111"/>
    <p:sldId id="528" r:id="rId112"/>
    <p:sldId id="529" r:id="rId113"/>
    <p:sldId id="530" r:id="rId114"/>
    <p:sldId id="531" r:id="rId115"/>
    <p:sldId id="532" r:id="rId116"/>
    <p:sldId id="533" r:id="rId117"/>
    <p:sldId id="534" r:id="rId118"/>
    <p:sldId id="535" r:id="rId119"/>
    <p:sldId id="536" r:id="rId120"/>
    <p:sldId id="537" r:id="rId121"/>
    <p:sldId id="538" r:id="rId122"/>
    <p:sldId id="539" r:id="rId123"/>
    <p:sldId id="543" r:id="rId124"/>
    <p:sldId id="544" r:id="rId125"/>
    <p:sldId id="545" r:id="rId126"/>
    <p:sldId id="546" r:id="rId127"/>
    <p:sldId id="542" r:id="rId128"/>
    <p:sldId id="540" r:id="rId129"/>
    <p:sldId id="541" r:id="rId130"/>
    <p:sldId id="421" r:id="rId1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54FB891-794F-8F43-9D49-287B0FBB08AB}">
          <p14:sldIdLst>
            <p14:sldId id="350"/>
            <p14:sldId id="297"/>
          </p14:sldIdLst>
        </p14:section>
        <p14:section name="01 Interface Types" id="{0C2C46AA-3C80-AD49-8D32-530B0BBA4360}">
          <p14:sldIdLst>
            <p14:sldId id="351"/>
            <p14:sldId id="361"/>
            <p14:sldId id="422"/>
            <p14:sldId id="360"/>
            <p14:sldId id="423"/>
            <p14:sldId id="424"/>
            <p14:sldId id="425"/>
            <p14:sldId id="426"/>
            <p14:sldId id="427"/>
            <p14:sldId id="428"/>
            <p14:sldId id="429"/>
            <p14:sldId id="430"/>
            <p14:sldId id="431"/>
            <p14:sldId id="432"/>
            <p14:sldId id="433"/>
            <p14:sldId id="434"/>
            <p14:sldId id="435"/>
            <p14:sldId id="436"/>
            <p14:sldId id="437"/>
            <p14:sldId id="438"/>
            <p14:sldId id="439"/>
            <p14:sldId id="440"/>
            <p14:sldId id="441"/>
            <p14:sldId id="442"/>
            <p14:sldId id="443"/>
            <p14:sldId id="444"/>
            <p14:sldId id="445"/>
            <p14:sldId id="446"/>
            <p14:sldId id="447"/>
            <p14:sldId id="448"/>
            <p14:sldId id="449"/>
            <p14:sldId id="450"/>
            <p14:sldId id="451"/>
            <p14:sldId id="452"/>
            <p14:sldId id="453"/>
            <p14:sldId id="454"/>
            <p14:sldId id="455"/>
            <p14:sldId id="456"/>
            <p14:sldId id="457"/>
            <p14:sldId id="458"/>
            <p14:sldId id="459"/>
            <p14:sldId id="460"/>
            <p14:sldId id="461"/>
            <p14:sldId id="462"/>
            <p14:sldId id="463"/>
            <p14:sldId id="464"/>
            <p14:sldId id="465"/>
            <p14:sldId id="466"/>
            <p14:sldId id="467"/>
            <p14:sldId id="468"/>
            <p14:sldId id="469"/>
            <p14:sldId id="470"/>
            <p14:sldId id="471"/>
            <p14:sldId id="472"/>
            <p14:sldId id="473"/>
            <p14:sldId id="474"/>
            <p14:sldId id="475"/>
            <p14:sldId id="476"/>
            <p14:sldId id="477"/>
            <p14:sldId id="478"/>
            <p14:sldId id="479"/>
            <p14:sldId id="480"/>
            <p14:sldId id="481"/>
            <p14:sldId id="482"/>
            <p14:sldId id="483"/>
            <p14:sldId id="484"/>
            <p14:sldId id="485"/>
            <p14:sldId id="487"/>
            <p14:sldId id="486"/>
            <p14:sldId id="488"/>
            <p14:sldId id="489"/>
            <p14:sldId id="490"/>
            <p14:sldId id="491"/>
            <p14:sldId id="492"/>
            <p14:sldId id="493"/>
            <p14:sldId id="494"/>
            <p14:sldId id="495"/>
            <p14:sldId id="496"/>
            <p14:sldId id="497"/>
            <p14:sldId id="498"/>
            <p14:sldId id="499"/>
            <p14:sldId id="500"/>
            <p14:sldId id="501"/>
            <p14:sldId id="502"/>
            <p14:sldId id="503"/>
            <p14:sldId id="504"/>
            <p14:sldId id="505"/>
            <p14:sldId id="506"/>
            <p14:sldId id="507"/>
            <p14:sldId id="508"/>
            <p14:sldId id="509"/>
            <p14:sldId id="510"/>
            <p14:sldId id="511"/>
            <p14:sldId id="512"/>
            <p14:sldId id="513"/>
            <p14:sldId id="514"/>
            <p14:sldId id="515"/>
            <p14:sldId id="516"/>
            <p14:sldId id="517"/>
            <p14:sldId id="518"/>
            <p14:sldId id="519"/>
            <p14:sldId id="520"/>
            <p14:sldId id="521"/>
            <p14:sldId id="522"/>
            <p14:sldId id="523"/>
            <p14:sldId id="526"/>
            <p14:sldId id="524"/>
            <p14:sldId id="527"/>
            <p14:sldId id="528"/>
            <p14:sldId id="529"/>
            <p14:sldId id="530"/>
            <p14:sldId id="531"/>
            <p14:sldId id="532"/>
            <p14:sldId id="533"/>
            <p14:sldId id="534"/>
            <p14:sldId id="535"/>
            <p14:sldId id="536"/>
            <p14:sldId id="537"/>
            <p14:sldId id="538"/>
            <p14:sldId id="539"/>
          </p14:sldIdLst>
        </p14:section>
        <p14:section name="02 NUI and Beyond" id="{8A4EEC53-1136-1B44-9ACA-DCB620EF32C4}">
          <p14:sldIdLst>
            <p14:sldId id="543"/>
            <p14:sldId id="544"/>
            <p14:sldId id="545"/>
            <p14:sldId id="546"/>
          </p14:sldIdLst>
        </p14:section>
        <p14:section name="03 Which interface?" id="{9839D660-E9A0-1145-9825-1B07BA745405}">
          <p14:sldIdLst>
            <p14:sldId id="542"/>
            <p14:sldId id="540"/>
            <p14:sldId id="541"/>
            <p14:sldId id="42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A6A6A6"/>
    <a:srgbClr val="5F5F5F"/>
    <a:srgbClr val="D9D9D9"/>
    <a:srgbClr val="2C2C2C"/>
    <a:srgbClr val="74121D"/>
    <a:srgbClr val="351F2D"/>
    <a:srgbClr val="5A5A5A"/>
    <a:srgbClr val="D3A76D"/>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326" autoAdjust="0"/>
    <p:restoredTop sz="92409" autoAdjust="0"/>
  </p:normalViewPr>
  <p:slideViewPr>
    <p:cSldViewPr snapToGrid="0">
      <p:cViewPr varScale="1">
        <p:scale>
          <a:sx n="65" d="100"/>
          <a:sy n="65" d="100"/>
        </p:scale>
        <p:origin x="47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viewProps" Target="viewProp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theme" Target="theme/theme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notesMaster" Target="notesMasters/notesMaster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presProps" Target="presProps.xml"/></Relationships>
</file>

<file path=ppt/media/image1.tiff>
</file>

<file path=ppt/media/image10.png>
</file>

<file path=ppt/media/image11.png>
</file>

<file path=ppt/media/image12.png>
</file>

<file path=ppt/media/image13.png>
</file>

<file path=ppt/media/image15.png>
</file>

<file path=ppt/media/image16.png>
</file>

<file path=ppt/media/image17.png>
</file>

<file path=ppt/media/image19.png>
</file>

<file path=ppt/media/image2.png>
</file>

<file path=ppt/media/image20.png>
</file>

<file path=ppt/media/image21.png>
</file>

<file path=ppt/media/image22.png>
</file>

<file path=ppt/media/image23.tiff>
</file>

<file path=ppt/media/image25.png>
</file>

<file path=ppt/media/image26.png>
</file>

<file path=ppt/media/image27.png>
</file>

<file path=ppt/media/image28.png>
</file>

<file path=ppt/media/image3.svg>
</file>

<file path=ppt/media/image30.png>
</file>

<file path=ppt/media/image31.png>
</file>

<file path=ppt/media/image32.png>
</file>

<file path=ppt/media/image33.png>
</file>

<file path=ppt/media/image34.tiff>
</file>

<file path=ppt/media/image35.png>
</file>

<file path=ppt/media/image36.tiff>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tiff>
</file>

<file path=ppt/media/image45.png>
</file>

<file path=ppt/media/image46.png>
</file>

<file path=ppt/media/image47.jpeg>
</file>

<file path=ppt/media/image48.jpeg>
</file>

<file path=ppt/media/image49.jpeg>
</file>

<file path=ppt/media/image5.png>
</file>

<file path=ppt/media/image50.jpeg>
</file>

<file path=ppt/media/image51.jpe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jpeg>
</file>

<file path=ppt/media/image63.png>
</file>

<file path=ppt/media/image64.jpe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MY"/>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7C0A0B-0DD5-4CD4-9112-161D1F3640A5}" type="datetimeFigureOut">
              <a:rPr lang="en-MY" smtClean="0"/>
              <a:t>2/12/2025</a:t>
            </a:fld>
            <a:endParaRPr lang="en-MY"/>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MY"/>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MY"/>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3F4BD2-F681-4682-A133-A395F45EFB31}" type="slidenum">
              <a:rPr lang="en-MY" smtClean="0"/>
              <a:t>‹#›</a:t>
            </a:fld>
            <a:endParaRPr lang="en-MY"/>
          </a:p>
        </p:txBody>
      </p:sp>
    </p:spTree>
    <p:extLst>
      <p:ext uri="{BB962C8B-B14F-4D97-AF65-F5344CB8AC3E}">
        <p14:creationId xmlns:p14="http://schemas.microsoft.com/office/powerpoint/2010/main" val="516850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C47A934-3E89-05AD-D5A0-7A5B35BA2332}"/>
              </a:ext>
            </a:extLst>
          </p:cNvPr>
          <p:cNvPicPr>
            <a:picLocks noChangeAspect="1"/>
          </p:cNvPicPr>
          <p:nvPr userDrawn="1"/>
        </p:nvPicPr>
        <p:blipFill>
          <a:blip r:embed="rId2"/>
          <a:stretch>
            <a:fillRect/>
          </a:stretch>
        </p:blipFill>
        <p:spPr>
          <a:xfrm flipV="1">
            <a:off x="-5939" y="3718377"/>
            <a:ext cx="12192000" cy="3139623"/>
          </a:xfrm>
          <a:prstGeom prst="rect">
            <a:avLst/>
          </a:prstGeom>
        </p:spPr>
      </p:pic>
      <p:pic>
        <p:nvPicPr>
          <p:cNvPr id="22" name="Graphic 21">
            <a:extLst>
              <a:ext uri="{FF2B5EF4-FFF2-40B4-BE49-F238E27FC236}">
                <a16:creationId xmlns:a16="http://schemas.microsoft.com/office/drawing/2014/main" id="{E508D8A1-89F7-FAFD-B2C1-05BE220248EC}"/>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5939" y="0"/>
            <a:ext cx="8736520" cy="6858000"/>
          </a:xfrm>
          <a:prstGeom prst="rect">
            <a:avLst/>
          </a:prstGeom>
        </p:spPr>
      </p:pic>
      <p:pic>
        <p:nvPicPr>
          <p:cNvPr id="13" name="Picture 12" descr="Logo&#10;&#10;Description automatically generated">
            <a:extLst>
              <a:ext uri="{FF2B5EF4-FFF2-40B4-BE49-F238E27FC236}">
                <a16:creationId xmlns:a16="http://schemas.microsoft.com/office/drawing/2014/main" id="{F9298E6D-C367-3666-0F68-F1EE2297BD95}"/>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812346" y="943365"/>
            <a:ext cx="1963312" cy="664029"/>
          </a:xfrm>
          <a:prstGeom prst="rect">
            <a:avLst/>
          </a:prstGeom>
        </p:spPr>
      </p:pic>
      <p:sp>
        <p:nvSpPr>
          <p:cNvPr id="5" name="Picture Placeholder 58">
            <a:extLst>
              <a:ext uri="{FF2B5EF4-FFF2-40B4-BE49-F238E27FC236}">
                <a16:creationId xmlns:a16="http://schemas.microsoft.com/office/drawing/2014/main" id="{E4A24835-5836-BEDC-49A3-504DF24B1D3B}"/>
              </a:ext>
            </a:extLst>
          </p:cNvPr>
          <p:cNvSpPr>
            <a:spLocks noGrp="1"/>
          </p:cNvSpPr>
          <p:nvPr>
            <p:ph type="pic" sz="quarter" idx="10"/>
          </p:nvPr>
        </p:nvSpPr>
        <p:spPr>
          <a:xfrm>
            <a:off x="7093358" y="-16187"/>
            <a:ext cx="5097012" cy="6880967"/>
          </a:xfrm>
          <a:custGeom>
            <a:avLst/>
            <a:gdLst>
              <a:gd name="connsiteX0" fmla="*/ 0 w 7679193"/>
              <a:gd name="connsiteY0" fmla="*/ 3502541 h 7005082"/>
              <a:gd name="connsiteX1" fmla="*/ 1751271 w 7679193"/>
              <a:gd name="connsiteY1" fmla="*/ 2 h 7005082"/>
              <a:gd name="connsiteX2" fmla="*/ 5927923 w 7679193"/>
              <a:gd name="connsiteY2" fmla="*/ 2 h 7005082"/>
              <a:gd name="connsiteX3" fmla="*/ 7679193 w 7679193"/>
              <a:gd name="connsiteY3" fmla="*/ 3502541 h 7005082"/>
              <a:gd name="connsiteX4" fmla="*/ 5927923 w 7679193"/>
              <a:gd name="connsiteY4" fmla="*/ 7005080 h 7005082"/>
              <a:gd name="connsiteX5" fmla="*/ 1751271 w 7679193"/>
              <a:gd name="connsiteY5" fmla="*/ 7005080 h 7005082"/>
              <a:gd name="connsiteX6" fmla="*/ 0 w 7679193"/>
              <a:gd name="connsiteY6" fmla="*/ 3502541 h 7005082"/>
              <a:gd name="connsiteX0" fmla="*/ 0 w 7679193"/>
              <a:gd name="connsiteY0" fmla="*/ 3502539 h 7005078"/>
              <a:gd name="connsiteX1" fmla="*/ 1751271 w 7679193"/>
              <a:gd name="connsiteY1" fmla="*/ 0 h 7005078"/>
              <a:gd name="connsiteX2" fmla="*/ 7637969 w 7679193"/>
              <a:gd name="connsiteY2" fmla="*/ 106878 h 7005078"/>
              <a:gd name="connsiteX3" fmla="*/ 7679193 w 7679193"/>
              <a:gd name="connsiteY3" fmla="*/ 3502539 h 7005078"/>
              <a:gd name="connsiteX4" fmla="*/ 5927923 w 7679193"/>
              <a:gd name="connsiteY4" fmla="*/ 7005078 h 7005078"/>
              <a:gd name="connsiteX5" fmla="*/ 1751271 w 7679193"/>
              <a:gd name="connsiteY5" fmla="*/ 7005078 h 7005078"/>
              <a:gd name="connsiteX6" fmla="*/ 0 w 7679193"/>
              <a:gd name="connsiteY6" fmla="*/ 3502539 h 7005078"/>
              <a:gd name="connsiteX0" fmla="*/ 0 w 7679193"/>
              <a:gd name="connsiteY0" fmla="*/ 3502539 h 7005078"/>
              <a:gd name="connsiteX1" fmla="*/ 1751271 w 7679193"/>
              <a:gd name="connsiteY1" fmla="*/ 0 h 7005078"/>
              <a:gd name="connsiteX2" fmla="*/ 7637969 w 7679193"/>
              <a:gd name="connsiteY2" fmla="*/ 106878 h 7005078"/>
              <a:gd name="connsiteX3" fmla="*/ 7679193 w 7679193"/>
              <a:gd name="connsiteY3" fmla="*/ 3502539 h 7005078"/>
              <a:gd name="connsiteX4" fmla="*/ 5927923 w 7679193"/>
              <a:gd name="connsiteY4" fmla="*/ 7005078 h 7005078"/>
              <a:gd name="connsiteX5" fmla="*/ 1751271 w 7679193"/>
              <a:gd name="connsiteY5" fmla="*/ 7005078 h 7005078"/>
              <a:gd name="connsiteX6" fmla="*/ 0 w 7679193"/>
              <a:gd name="connsiteY6" fmla="*/ 3502539 h 7005078"/>
              <a:gd name="connsiteX0" fmla="*/ 0 w 7679193"/>
              <a:gd name="connsiteY0" fmla="*/ 3502539 h 7005078"/>
              <a:gd name="connsiteX1" fmla="*/ 1751271 w 7679193"/>
              <a:gd name="connsiteY1" fmla="*/ 0 h 7005078"/>
              <a:gd name="connsiteX2" fmla="*/ 7661719 w 7679193"/>
              <a:gd name="connsiteY2" fmla="*/ 23750 h 7005078"/>
              <a:gd name="connsiteX3" fmla="*/ 7679193 w 7679193"/>
              <a:gd name="connsiteY3" fmla="*/ 3502539 h 7005078"/>
              <a:gd name="connsiteX4" fmla="*/ 5927923 w 7679193"/>
              <a:gd name="connsiteY4" fmla="*/ 7005078 h 7005078"/>
              <a:gd name="connsiteX5" fmla="*/ 1751271 w 7679193"/>
              <a:gd name="connsiteY5" fmla="*/ 7005078 h 7005078"/>
              <a:gd name="connsiteX6" fmla="*/ 0 w 7679193"/>
              <a:gd name="connsiteY6" fmla="*/ 3502539 h 7005078"/>
              <a:gd name="connsiteX0" fmla="*/ 0 w 7679193"/>
              <a:gd name="connsiteY0" fmla="*/ 3490663 h 6993202"/>
              <a:gd name="connsiteX1" fmla="*/ 4221339 w 7679193"/>
              <a:gd name="connsiteY1" fmla="*/ 0 h 6993202"/>
              <a:gd name="connsiteX2" fmla="*/ 7661719 w 7679193"/>
              <a:gd name="connsiteY2" fmla="*/ 11874 h 6993202"/>
              <a:gd name="connsiteX3" fmla="*/ 7679193 w 7679193"/>
              <a:gd name="connsiteY3" fmla="*/ 3490663 h 6993202"/>
              <a:gd name="connsiteX4" fmla="*/ 5927923 w 7679193"/>
              <a:gd name="connsiteY4" fmla="*/ 6993202 h 6993202"/>
              <a:gd name="connsiteX5" fmla="*/ 1751271 w 7679193"/>
              <a:gd name="connsiteY5" fmla="*/ 6993202 h 6993202"/>
              <a:gd name="connsiteX6" fmla="*/ 0 w 7679193"/>
              <a:gd name="connsiteY6" fmla="*/ 3490663 h 6993202"/>
              <a:gd name="connsiteX0" fmla="*/ 0 w 7679193"/>
              <a:gd name="connsiteY0" fmla="*/ 3478789 h 6981328"/>
              <a:gd name="connsiteX1" fmla="*/ 4236579 w 7679193"/>
              <a:gd name="connsiteY1" fmla="*/ 3366 h 6981328"/>
              <a:gd name="connsiteX2" fmla="*/ 7661719 w 7679193"/>
              <a:gd name="connsiteY2" fmla="*/ 0 h 6981328"/>
              <a:gd name="connsiteX3" fmla="*/ 7679193 w 7679193"/>
              <a:gd name="connsiteY3" fmla="*/ 3478789 h 6981328"/>
              <a:gd name="connsiteX4" fmla="*/ 5927923 w 7679193"/>
              <a:gd name="connsiteY4" fmla="*/ 6981328 h 6981328"/>
              <a:gd name="connsiteX5" fmla="*/ 1751271 w 7679193"/>
              <a:gd name="connsiteY5" fmla="*/ 6981328 h 6981328"/>
              <a:gd name="connsiteX6" fmla="*/ 0 w 7679193"/>
              <a:gd name="connsiteY6" fmla="*/ 3478789 h 6981328"/>
              <a:gd name="connsiteX0" fmla="*/ 1898709 w 5927922"/>
              <a:gd name="connsiteY0" fmla="*/ 1794769 h 6981328"/>
              <a:gd name="connsiteX1" fmla="*/ 2485308 w 5927922"/>
              <a:gd name="connsiteY1" fmla="*/ 3366 h 6981328"/>
              <a:gd name="connsiteX2" fmla="*/ 5910448 w 5927922"/>
              <a:gd name="connsiteY2" fmla="*/ 0 h 6981328"/>
              <a:gd name="connsiteX3" fmla="*/ 5927922 w 5927922"/>
              <a:gd name="connsiteY3" fmla="*/ 3478789 h 6981328"/>
              <a:gd name="connsiteX4" fmla="*/ 4176652 w 5927922"/>
              <a:gd name="connsiteY4" fmla="*/ 6981328 h 6981328"/>
              <a:gd name="connsiteX5" fmla="*/ 0 w 5927922"/>
              <a:gd name="connsiteY5" fmla="*/ 6981328 h 6981328"/>
              <a:gd name="connsiteX6" fmla="*/ 1898709 w 5927922"/>
              <a:gd name="connsiteY6" fmla="*/ 1794769 h 6981328"/>
              <a:gd name="connsiteX0" fmla="*/ 1898709 w 5927922"/>
              <a:gd name="connsiteY0" fmla="*/ 1794769 h 6981328"/>
              <a:gd name="connsiteX1" fmla="*/ 2447208 w 5927922"/>
              <a:gd name="connsiteY1" fmla="*/ 3366 h 6981328"/>
              <a:gd name="connsiteX2" fmla="*/ 5910448 w 5927922"/>
              <a:gd name="connsiteY2" fmla="*/ 0 h 6981328"/>
              <a:gd name="connsiteX3" fmla="*/ 5927922 w 5927922"/>
              <a:gd name="connsiteY3" fmla="*/ 3478789 h 6981328"/>
              <a:gd name="connsiteX4" fmla="*/ 4176652 w 5927922"/>
              <a:gd name="connsiteY4" fmla="*/ 6981328 h 6981328"/>
              <a:gd name="connsiteX5" fmla="*/ 0 w 5927922"/>
              <a:gd name="connsiteY5" fmla="*/ 6981328 h 6981328"/>
              <a:gd name="connsiteX6" fmla="*/ 1898709 w 5927922"/>
              <a:gd name="connsiteY6" fmla="*/ 1794769 h 6981328"/>
              <a:gd name="connsiteX0" fmla="*/ 1898709 w 5927922"/>
              <a:gd name="connsiteY0" fmla="*/ 1794769 h 6981328"/>
              <a:gd name="connsiteX1" fmla="*/ 2470068 w 5927922"/>
              <a:gd name="connsiteY1" fmla="*/ 3366 h 6981328"/>
              <a:gd name="connsiteX2" fmla="*/ 5910448 w 5927922"/>
              <a:gd name="connsiteY2" fmla="*/ 0 h 6981328"/>
              <a:gd name="connsiteX3" fmla="*/ 5927922 w 5927922"/>
              <a:gd name="connsiteY3" fmla="*/ 3478789 h 6981328"/>
              <a:gd name="connsiteX4" fmla="*/ 4176652 w 5927922"/>
              <a:gd name="connsiteY4" fmla="*/ 6981328 h 6981328"/>
              <a:gd name="connsiteX5" fmla="*/ 0 w 5927922"/>
              <a:gd name="connsiteY5" fmla="*/ 6981328 h 6981328"/>
              <a:gd name="connsiteX6" fmla="*/ 1898709 w 5927922"/>
              <a:gd name="connsiteY6" fmla="*/ 1794769 h 6981328"/>
              <a:gd name="connsiteX0" fmla="*/ 1898709 w 5927922"/>
              <a:gd name="connsiteY0" fmla="*/ 1794769 h 6981328"/>
              <a:gd name="connsiteX1" fmla="*/ 2470068 w 5927922"/>
              <a:gd name="connsiteY1" fmla="*/ 3366 h 6981328"/>
              <a:gd name="connsiteX2" fmla="*/ 5910448 w 5927922"/>
              <a:gd name="connsiteY2" fmla="*/ 0 h 6981328"/>
              <a:gd name="connsiteX3" fmla="*/ 5927922 w 5927922"/>
              <a:gd name="connsiteY3" fmla="*/ 6891062 h 6981328"/>
              <a:gd name="connsiteX4" fmla="*/ 4176652 w 5927922"/>
              <a:gd name="connsiteY4" fmla="*/ 6981328 h 6981328"/>
              <a:gd name="connsiteX5" fmla="*/ 0 w 5927922"/>
              <a:gd name="connsiteY5" fmla="*/ 6981328 h 6981328"/>
              <a:gd name="connsiteX6" fmla="*/ 1898709 w 5927922"/>
              <a:gd name="connsiteY6" fmla="*/ 1794769 h 6981328"/>
              <a:gd name="connsiteX0" fmla="*/ 1898709 w 5916771"/>
              <a:gd name="connsiteY0" fmla="*/ 1794769 h 6981328"/>
              <a:gd name="connsiteX1" fmla="*/ 2470068 w 5916771"/>
              <a:gd name="connsiteY1" fmla="*/ 3366 h 6981328"/>
              <a:gd name="connsiteX2" fmla="*/ 5910448 w 5916771"/>
              <a:gd name="connsiteY2" fmla="*/ 0 h 6981328"/>
              <a:gd name="connsiteX3" fmla="*/ 5916771 w 5916771"/>
              <a:gd name="connsiteY3" fmla="*/ 6902214 h 6981328"/>
              <a:gd name="connsiteX4" fmla="*/ 4176652 w 5916771"/>
              <a:gd name="connsiteY4" fmla="*/ 6981328 h 6981328"/>
              <a:gd name="connsiteX5" fmla="*/ 0 w 5916771"/>
              <a:gd name="connsiteY5" fmla="*/ 6981328 h 6981328"/>
              <a:gd name="connsiteX6" fmla="*/ 1898709 w 5916771"/>
              <a:gd name="connsiteY6" fmla="*/ 1794769 h 6981328"/>
              <a:gd name="connsiteX0" fmla="*/ 1898709 w 5916771"/>
              <a:gd name="connsiteY0" fmla="*/ 1794769 h 6981328"/>
              <a:gd name="connsiteX1" fmla="*/ 2470068 w 5916771"/>
              <a:gd name="connsiteY1" fmla="*/ 3366 h 6981328"/>
              <a:gd name="connsiteX2" fmla="*/ 5910448 w 5916771"/>
              <a:gd name="connsiteY2" fmla="*/ 0 h 6981328"/>
              <a:gd name="connsiteX3" fmla="*/ 5916771 w 5916771"/>
              <a:gd name="connsiteY3" fmla="*/ 6902214 h 6981328"/>
              <a:gd name="connsiteX4" fmla="*/ 730925 w 5916771"/>
              <a:gd name="connsiteY4" fmla="*/ 6892118 h 6981328"/>
              <a:gd name="connsiteX5" fmla="*/ 0 w 5916771"/>
              <a:gd name="connsiteY5" fmla="*/ 6981328 h 6981328"/>
              <a:gd name="connsiteX6" fmla="*/ 1898709 w 5916771"/>
              <a:gd name="connsiteY6" fmla="*/ 1794769 h 6981328"/>
              <a:gd name="connsiteX0" fmla="*/ 1167784 w 5185846"/>
              <a:gd name="connsiteY0" fmla="*/ 1794769 h 6902214"/>
              <a:gd name="connsiteX1" fmla="*/ 1739143 w 5185846"/>
              <a:gd name="connsiteY1" fmla="*/ 3366 h 6902214"/>
              <a:gd name="connsiteX2" fmla="*/ 5179523 w 5185846"/>
              <a:gd name="connsiteY2" fmla="*/ 0 h 6902214"/>
              <a:gd name="connsiteX3" fmla="*/ 5185846 w 5185846"/>
              <a:gd name="connsiteY3" fmla="*/ 6902214 h 6902214"/>
              <a:gd name="connsiteX4" fmla="*/ 0 w 5185846"/>
              <a:gd name="connsiteY4" fmla="*/ 6892118 h 6902214"/>
              <a:gd name="connsiteX5" fmla="*/ 1700041 w 5185846"/>
              <a:gd name="connsiteY5" fmla="*/ 1818313 h 6902214"/>
              <a:gd name="connsiteX6" fmla="*/ 1167784 w 5185846"/>
              <a:gd name="connsiteY6" fmla="*/ 1794769 h 6902214"/>
              <a:gd name="connsiteX0" fmla="*/ 1112028 w 5130090"/>
              <a:gd name="connsiteY0" fmla="*/ 1794769 h 6902214"/>
              <a:gd name="connsiteX1" fmla="*/ 1683387 w 5130090"/>
              <a:gd name="connsiteY1" fmla="*/ 3366 h 6902214"/>
              <a:gd name="connsiteX2" fmla="*/ 5123767 w 5130090"/>
              <a:gd name="connsiteY2" fmla="*/ 0 h 6902214"/>
              <a:gd name="connsiteX3" fmla="*/ 5130090 w 5130090"/>
              <a:gd name="connsiteY3" fmla="*/ 6902214 h 6902214"/>
              <a:gd name="connsiteX4" fmla="*/ 0 w 5130090"/>
              <a:gd name="connsiteY4" fmla="*/ 6880967 h 6902214"/>
              <a:gd name="connsiteX5" fmla="*/ 1644285 w 5130090"/>
              <a:gd name="connsiteY5" fmla="*/ 1818313 h 6902214"/>
              <a:gd name="connsiteX6" fmla="*/ 1112028 w 5130090"/>
              <a:gd name="connsiteY6" fmla="*/ 1794769 h 6902214"/>
              <a:gd name="connsiteX0" fmla="*/ 1112028 w 5130090"/>
              <a:gd name="connsiteY0" fmla="*/ 1794769 h 6902214"/>
              <a:gd name="connsiteX1" fmla="*/ 1683387 w 5130090"/>
              <a:gd name="connsiteY1" fmla="*/ 3366 h 6902214"/>
              <a:gd name="connsiteX2" fmla="*/ 5123767 w 5130090"/>
              <a:gd name="connsiteY2" fmla="*/ 0 h 6902214"/>
              <a:gd name="connsiteX3" fmla="*/ 5130090 w 5130090"/>
              <a:gd name="connsiteY3" fmla="*/ 6902214 h 6902214"/>
              <a:gd name="connsiteX4" fmla="*/ 0 w 5130090"/>
              <a:gd name="connsiteY4" fmla="*/ 6880967 h 6902214"/>
              <a:gd name="connsiteX5" fmla="*/ 1623020 w 5130090"/>
              <a:gd name="connsiteY5" fmla="*/ 1811225 h 6902214"/>
              <a:gd name="connsiteX6" fmla="*/ 1112028 w 5130090"/>
              <a:gd name="connsiteY6" fmla="*/ 1794769 h 6902214"/>
              <a:gd name="connsiteX0" fmla="*/ 1112028 w 5130090"/>
              <a:gd name="connsiteY0" fmla="*/ 1794769 h 6902214"/>
              <a:gd name="connsiteX1" fmla="*/ 1683387 w 5130090"/>
              <a:gd name="connsiteY1" fmla="*/ 3366 h 6902214"/>
              <a:gd name="connsiteX2" fmla="*/ 5123767 w 5130090"/>
              <a:gd name="connsiteY2" fmla="*/ 0 h 6902214"/>
              <a:gd name="connsiteX3" fmla="*/ 5130090 w 5130090"/>
              <a:gd name="connsiteY3" fmla="*/ 6902214 h 6902214"/>
              <a:gd name="connsiteX4" fmla="*/ 0 w 5130090"/>
              <a:gd name="connsiteY4" fmla="*/ 6880967 h 6902214"/>
              <a:gd name="connsiteX5" fmla="*/ 1608843 w 5130090"/>
              <a:gd name="connsiteY5" fmla="*/ 1789960 h 6902214"/>
              <a:gd name="connsiteX6" fmla="*/ 1112028 w 5130090"/>
              <a:gd name="connsiteY6" fmla="*/ 1794769 h 6902214"/>
              <a:gd name="connsiteX0" fmla="*/ 1112028 w 5130090"/>
              <a:gd name="connsiteY0" fmla="*/ 1794769 h 6902214"/>
              <a:gd name="connsiteX1" fmla="*/ 1683387 w 5130090"/>
              <a:gd name="connsiteY1" fmla="*/ 3366 h 6902214"/>
              <a:gd name="connsiteX2" fmla="*/ 5123767 w 5130090"/>
              <a:gd name="connsiteY2" fmla="*/ 0 h 6902214"/>
              <a:gd name="connsiteX3" fmla="*/ 5130090 w 5130090"/>
              <a:gd name="connsiteY3" fmla="*/ 6902214 h 6902214"/>
              <a:gd name="connsiteX4" fmla="*/ 0 w 5130090"/>
              <a:gd name="connsiteY4" fmla="*/ 6880967 h 6902214"/>
              <a:gd name="connsiteX5" fmla="*/ 1623020 w 5130090"/>
              <a:gd name="connsiteY5" fmla="*/ 1811225 h 6902214"/>
              <a:gd name="connsiteX6" fmla="*/ 1112028 w 5130090"/>
              <a:gd name="connsiteY6" fmla="*/ 1794769 h 6902214"/>
              <a:gd name="connsiteX0" fmla="*/ 1097851 w 5130090"/>
              <a:gd name="connsiteY0" fmla="*/ 1808946 h 6902214"/>
              <a:gd name="connsiteX1" fmla="*/ 1683387 w 5130090"/>
              <a:gd name="connsiteY1" fmla="*/ 3366 h 6902214"/>
              <a:gd name="connsiteX2" fmla="*/ 5123767 w 5130090"/>
              <a:gd name="connsiteY2" fmla="*/ 0 h 6902214"/>
              <a:gd name="connsiteX3" fmla="*/ 5130090 w 5130090"/>
              <a:gd name="connsiteY3" fmla="*/ 6902214 h 6902214"/>
              <a:gd name="connsiteX4" fmla="*/ 0 w 5130090"/>
              <a:gd name="connsiteY4" fmla="*/ 6880967 h 6902214"/>
              <a:gd name="connsiteX5" fmla="*/ 1623020 w 5130090"/>
              <a:gd name="connsiteY5" fmla="*/ 1811225 h 6902214"/>
              <a:gd name="connsiteX6" fmla="*/ 1097851 w 5130090"/>
              <a:gd name="connsiteY6" fmla="*/ 1808946 h 6902214"/>
              <a:gd name="connsiteX0" fmla="*/ 1069498 w 5101737"/>
              <a:gd name="connsiteY0" fmla="*/ 1808946 h 6902214"/>
              <a:gd name="connsiteX1" fmla="*/ 1655034 w 5101737"/>
              <a:gd name="connsiteY1" fmla="*/ 3366 h 6902214"/>
              <a:gd name="connsiteX2" fmla="*/ 5095414 w 5101737"/>
              <a:gd name="connsiteY2" fmla="*/ 0 h 6902214"/>
              <a:gd name="connsiteX3" fmla="*/ 5101737 w 5101737"/>
              <a:gd name="connsiteY3" fmla="*/ 6902214 h 6902214"/>
              <a:gd name="connsiteX4" fmla="*/ 0 w 5101737"/>
              <a:gd name="connsiteY4" fmla="*/ 6880967 h 6902214"/>
              <a:gd name="connsiteX5" fmla="*/ 1594667 w 5101737"/>
              <a:gd name="connsiteY5" fmla="*/ 1811225 h 6902214"/>
              <a:gd name="connsiteX6" fmla="*/ 1069498 w 5101737"/>
              <a:gd name="connsiteY6" fmla="*/ 1808946 h 6902214"/>
              <a:gd name="connsiteX0" fmla="*/ 1069498 w 5101737"/>
              <a:gd name="connsiteY0" fmla="*/ 1808946 h 6895125"/>
              <a:gd name="connsiteX1" fmla="*/ 1655034 w 5101737"/>
              <a:gd name="connsiteY1" fmla="*/ 3366 h 6895125"/>
              <a:gd name="connsiteX2" fmla="*/ 5095414 w 5101737"/>
              <a:gd name="connsiteY2" fmla="*/ 0 h 6895125"/>
              <a:gd name="connsiteX3" fmla="*/ 5101737 w 5101737"/>
              <a:gd name="connsiteY3" fmla="*/ 6895125 h 6895125"/>
              <a:gd name="connsiteX4" fmla="*/ 0 w 5101737"/>
              <a:gd name="connsiteY4" fmla="*/ 6880967 h 6895125"/>
              <a:gd name="connsiteX5" fmla="*/ 1594667 w 5101737"/>
              <a:gd name="connsiteY5" fmla="*/ 1811225 h 6895125"/>
              <a:gd name="connsiteX6" fmla="*/ 1069498 w 5101737"/>
              <a:gd name="connsiteY6" fmla="*/ 1808946 h 6895125"/>
              <a:gd name="connsiteX0" fmla="*/ 1069498 w 5097012"/>
              <a:gd name="connsiteY0" fmla="*/ 1808946 h 6880967"/>
              <a:gd name="connsiteX1" fmla="*/ 1655034 w 5097012"/>
              <a:gd name="connsiteY1" fmla="*/ 3366 h 6880967"/>
              <a:gd name="connsiteX2" fmla="*/ 5095414 w 5097012"/>
              <a:gd name="connsiteY2" fmla="*/ 0 h 6880967"/>
              <a:gd name="connsiteX3" fmla="*/ 5094649 w 5097012"/>
              <a:gd name="connsiteY3" fmla="*/ 6880948 h 6880967"/>
              <a:gd name="connsiteX4" fmla="*/ 0 w 5097012"/>
              <a:gd name="connsiteY4" fmla="*/ 6880967 h 6880967"/>
              <a:gd name="connsiteX5" fmla="*/ 1594667 w 5097012"/>
              <a:gd name="connsiteY5" fmla="*/ 1811225 h 6880967"/>
              <a:gd name="connsiteX6" fmla="*/ 1069498 w 5097012"/>
              <a:gd name="connsiteY6" fmla="*/ 1808946 h 6880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97012" h="6880967">
                <a:moveTo>
                  <a:pt x="1069498" y="1808946"/>
                </a:moveTo>
                <a:lnTo>
                  <a:pt x="1655034" y="3366"/>
                </a:lnTo>
                <a:lnTo>
                  <a:pt x="5095414" y="0"/>
                </a:lnTo>
                <a:cubicBezTo>
                  <a:pt x="5101239" y="1159596"/>
                  <a:pt x="5088824" y="5721352"/>
                  <a:pt x="5094649" y="6880948"/>
                </a:cubicBezTo>
                <a:lnTo>
                  <a:pt x="0" y="6880967"/>
                </a:lnTo>
                <a:lnTo>
                  <a:pt x="1594667" y="1811225"/>
                </a:lnTo>
                <a:lnTo>
                  <a:pt x="1069498" y="1808946"/>
                </a:lnTo>
                <a:close/>
              </a:path>
            </a:pathLst>
          </a:custGeom>
        </p:spPr>
        <p:txBody>
          <a:bodyPr/>
          <a:lstStyle/>
          <a:p>
            <a:endParaRPr lang="en-MY"/>
          </a:p>
        </p:txBody>
      </p:sp>
    </p:spTree>
    <p:extLst>
      <p:ext uri="{BB962C8B-B14F-4D97-AF65-F5344CB8AC3E}">
        <p14:creationId xmlns:p14="http://schemas.microsoft.com/office/powerpoint/2010/main" val="27322190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blank_layout_0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46817E6-AD1A-08AC-88A5-0C62449E0C76}"/>
              </a:ext>
            </a:extLst>
          </p:cNvPr>
          <p:cNvSpPr/>
          <p:nvPr userDrawn="1"/>
        </p:nvSpPr>
        <p:spPr>
          <a:xfrm>
            <a:off x="0" y="0"/>
            <a:ext cx="12192000" cy="193765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p>
        </p:txBody>
      </p:sp>
      <p:pic>
        <p:nvPicPr>
          <p:cNvPr id="6" name="Picture 5">
            <a:extLst>
              <a:ext uri="{FF2B5EF4-FFF2-40B4-BE49-F238E27FC236}">
                <a16:creationId xmlns:a16="http://schemas.microsoft.com/office/drawing/2014/main" id="{E6CB95AD-15CE-F7B7-4048-D4BC4039F11A}"/>
              </a:ext>
            </a:extLst>
          </p:cNvPr>
          <p:cNvPicPr>
            <a:picLocks noChangeAspect="1"/>
          </p:cNvPicPr>
          <p:nvPr userDrawn="1"/>
        </p:nvPicPr>
        <p:blipFill>
          <a:blip r:embed="rId2"/>
          <a:stretch>
            <a:fillRect/>
          </a:stretch>
        </p:blipFill>
        <p:spPr>
          <a:xfrm rot="10800000" flipV="1">
            <a:off x="-5939" y="1901929"/>
            <a:ext cx="12192000" cy="3139623"/>
          </a:xfrm>
          <a:prstGeom prst="rect">
            <a:avLst/>
          </a:prstGeom>
        </p:spPr>
      </p:pic>
      <p:pic>
        <p:nvPicPr>
          <p:cNvPr id="4" name="Picture 3" descr="Logo&#10;&#10;Description automatically generated">
            <a:extLst>
              <a:ext uri="{FF2B5EF4-FFF2-40B4-BE49-F238E27FC236}">
                <a16:creationId xmlns:a16="http://schemas.microsoft.com/office/drawing/2014/main" id="{AFED6FC9-C93A-9F07-CF8D-C0E1F0B2152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32152601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yout_06">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5A8456C-09BE-F772-4E09-AC8E5EFE5A98}"/>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13" name="Rectangle 12">
            <a:extLst>
              <a:ext uri="{FF2B5EF4-FFF2-40B4-BE49-F238E27FC236}">
                <a16:creationId xmlns:a16="http://schemas.microsoft.com/office/drawing/2014/main" id="{C4A970D6-E749-96E3-83B1-8B21AB192873}"/>
              </a:ext>
            </a:extLst>
          </p:cNvPr>
          <p:cNvSpPr/>
          <p:nvPr userDrawn="1"/>
        </p:nvSpPr>
        <p:spPr>
          <a:xfrm>
            <a:off x="0" y="0"/>
            <a:ext cx="4539343" cy="61264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solidFill>
                <a:schemeClr val="bg1"/>
              </a:solidFill>
            </a:endParaRPr>
          </a:p>
        </p:txBody>
      </p:sp>
      <p:sp>
        <p:nvSpPr>
          <p:cNvPr id="2" name="Title 1">
            <a:extLst>
              <a:ext uri="{FF2B5EF4-FFF2-40B4-BE49-F238E27FC236}">
                <a16:creationId xmlns:a16="http://schemas.microsoft.com/office/drawing/2014/main" id="{0968299B-C422-1510-F32A-0DFF889E93C4}"/>
              </a:ext>
            </a:extLst>
          </p:cNvPr>
          <p:cNvSpPr>
            <a:spLocks noGrp="1"/>
          </p:cNvSpPr>
          <p:nvPr>
            <p:ph type="title"/>
          </p:nvPr>
        </p:nvSpPr>
        <p:spPr>
          <a:xfrm>
            <a:off x="6151338" y="2766217"/>
            <a:ext cx="5822948" cy="1325563"/>
          </a:xfrm>
        </p:spPr>
        <p:txBody>
          <a:bodyPr/>
          <a:lstStyle>
            <a:lvl1pPr algn="ctr">
              <a:defRPr/>
            </a:lvl1pPr>
          </a:lstStyle>
          <a:p>
            <a:r>
              <a:rPr lang="en-US"/>
              <a:t>Click to edit Master title style</a:t>
            </a:r>
            <a:endParaRPr lang="en-MY"/>
          </a:p>
        </p:txBody>
      </p:sp>
      <p:sp>
        <p:nvSpPr>
          <p:cNvPr id="10" name="Footer Placeholder 9">
            <a:extLst>
              <a:ext uri="{FF2B5EF4-FFF2-40B4-BE49-F238E27FC236}">
                <a16:creationId xmlns:a16="http://schemas.microsoft.com/office/drawing/2014/main" id="{37270406-6097-F873-9773-CC94FA23047F}"/>
              </a:ext>
            </a:extLst>
          </p:cNvPr>
          <p:cNvSpPr>
            <a:spLocks noGrp="1"/>
          </p:cNvSpPr>
          <p:nvPr>
            <p:ph type="ftr" sz="quarter" idx="10"/>
          </p:nvPr>
        </p:nvSpPr>
        <p:spPr/>
        <p:txBody>
          <a:bodyPr/>
          <a:lstStyle/>
          <a:p>
            <a:endParaRPr lang="en-MY"/>
          </a:p>
        </p:txBody>
      </p:sp>
      <p:sp>
        <p:nvSpPr>
          <p:cNvPr id="11" name="Slide Number Placeholder 10">
            <a:extLst>
              <a:ext uri="{FF2B5EF4-FFF2-40B4-BE49-F238E27FC236}">
                <a16:creationId xmlns:a16="http://schemas.microsoft.com/office/drawing/2014/main" id="{A4759327-3B5D-3BFA-5CCA-6BD5BACEAD3D}"/>
              </a:ext>
            </a:extLst>
          </p:cNvPr>
          <p:cNvSpPr>
            <a:spLocks noGrp="1"/>
          </p:cNvSpPr>
          <p:nvPr>
            <p:ph type="sldNum" sz="quarter" idx="11"/>
          </p:nvPr>
        </p:nvSpPr>
        <p:spPr/>
        <p:txBody>
          <a:bodyPr/>
          <a:lstStyle/>
          <a:p>
            <a:fld id="{7737D3DD-0AB3-4F16-99FA-6262B2B4036D}" type="slidenum">
              <a:rPr lang="en-MY" smtClean="0"/>
              <a:t>‹#›</a:t>
            </a:fld>
            <a:endParaRPr lang="en-MY"/>
          </a:p>
        </p:txBody>
      </p:sp>
      <p:grpSp>
        <p:nvGrpSpPr>
          <p:cNvPr id="9" name="Group 8">
            <a:extLst>
              <a:ext uri="{FF2B5EF4-FFF2-40B4-BE49-F238E27FC236}">
                <a16:creationId xmlns:a16="http://schemas.microsoft.com/office/drawing/2014/main" id="{CB557F9C-2B1B-1E45-919F-2CBA963082F1}"/>
              </a:ext>
            </a:extLst>
          </p:cNvPr>
          <p:cNvGrpSpPr/>
          <p:nvPr userDrawn="1"/>
        </p:nvGrpSpPr>
        <p:grpSpPr>
          <a:xfrm>
            <a:off x="580088" y="1982368"/>
            <a:ext cx="5265908" cy="2893260"/>
            <a:chOff x="-548507" y="477868"/>
            <a:chExt cx="11570449" cy="6357177"/>
          </a:xfrm>
        </p:grpSpPr>
        <p:sp>
          <p:nvSpPr>
            <p:cNvPr id="14" name="Freeform: Shape 13">
              <a:extLst>
                <a:ext uri="{FF2B5EF4-FFF2-40B4-BE49-F238E27FC236}">
                  <a16:creationId xmlns:a16="http://schemas.microsoft.com/office/drawing/2014/main" id="{6B4D37DD-77A1-3F66-1AB7-0D02A7AA0534}"/>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69939251-1BCB-8F28-4AEB-3F5C698F7844}"/>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76B35D63-3320-AD9B-342D-29A2461E1E9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1EA1DA0-4667-A070-5433-AD3862F8F012}"/>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31CCFE93-102B-5253-326B-9C14E78024FF}"/>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20" name="Group 19">
              <a:extLst>
                <a:ext uri="{FF2B5EF4-FFF2-40B4-BE49-F238E27FC236}">
                  <a16:creationId xmlns:a16="http://schemas.microsoft.com/office/drawing/2014/main" id="{9271F50C-004D-6614-9952-C20CF9F23F84}"/>
                </a:ext>
              </a:extLst>
            </p:cNvPr>
            <p:cNvGrpSpPr/>
            <p:nvPr/>
          </p:nvGrpSpPr>
          <p:grpSpPr>
            <a:xfrm>
              <a:off x="1606" y="6382978"/>
              <a:ext cx="413937" cy="115242"/>
              <a:chOff x="5955" y="6353672"/>
              <a:chExt cx="413937" cy="115242"/>
            </a:xfrm>
          </p:grpSpPr>
          <p:sp>
            <p:nvSpPr>
              <p:cNvPr id="25" name="Rectangle: Rounded Corners 24">
                <a:extLst>
                  <a:ext uri="{FF2B5EF4-FFF2-40B4-BE49-F238E27FC236}">
                    <a16:creationId xmlns:a16="http://schemas.microsoft.com/office/drawing/2014/main" id="{28837067-0E6E-EBDC-C7A8-86F4033B63D3}"/>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3AC60AB8-5AB3-8260-897B-FB410ACB3FB8}"/>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4D931CFE-A63B-8125-E9D4-949B42E5C546}"/>
                </a:ext>
              </a:extLst>
            </p:cNvPr>
            <p:cNvGrpSpPr/>
            <p:nvPr/>
          </p:nvGrpSpPr>
          <p:grpSpPr>
            <a:xfrm>
              <a:off x="9855291" y="6381600"/>
              <a:ext cx="885989" cy="115242"/>
              <a:chOff x="5955" y="6353672"/>
              <a:chExt cx="413937" cy="115242"/>
            </a:xfrm>
          </p:grpSpPr>
          <p:sp>
            <p:nvSpPr>
              <p:cNvPr id="23" name="Rectangle: Rounded Corners 22">
                <a:extLst>
                  <a:ext uri="{FF2B5EF4-FFF2-40B4-BE49-F238E27FC236}">
                    <a16:creationId xmlns:a16="http://schemas.microsoft.com/office/drawing/2014/main" id="{20BC883D-1639-3A5C-4006-DBE2E6597109}"/>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a:extLst>
                  <a:ext uri="{FF2B5EF4-FFF2-40B4-BE49-F238E27FC236}">
                    <a16:creationId xmlns:a16="http://schemas.microsoft.com/office/drawing/2014/main" id="{BBA29C7B-554C-081E-2135-BFC59AE98156}"/>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2" name="Freeform: Shape 21">
              <a:extLst>
                <a:ext uri="{FF2B5EF4-FFF2-40B4-BE49-F238E27FC236}">
                  <a16:creationId xmlns:a16="http://schemas.microsoft.com/office/drawing/2014/main" id="{60D7FD87-F429-AB50-CEC1-95CBDAABB01E}"/>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pic>
        <p:nvPicPr>
          <p:cNvPr id="27" name="Picture 26" descr="Logo&#10;&#10;Description automatically generated">
            <a:extLst>
              <a:ext uri="{FF2B5EF4-FFF2-40B4-BE49-F238E27FC236}">
                <a16:creationId xmlns:a16="http://schemas.microsoft.com/office/drawing/2014/main" id="{EBD843B1-0951-A33D-BCC6-E0640022F3A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34804376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yout_07">
    <p:bg>
      <p:bgPr>
        <a:solidFill>
          <a:schemeClr val="bg1">
            <a:alpha val="37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228DB6A-3639-804F-5B60-C6592BBF091F}"/>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5" name="Footer Placeholder 4">
            <a:extLst>
              <a:ext uri="{FF2B5EF4-FFF2-40B4-BE49-F238E27FC236}">
                <a16:creationId xmlns:a16="http://schemas.microsoft.com/office/drawing/2014/main" id="{C226471F-60E2-4515-0BAA-0DB6D5757165}"/>
              </a:ext>
            </a:extLst>
          </p:cNvPr>
          <p:cNvSpPr>
            <a:spLocks noGrp="1"/>
          </p:cNvSpPr>
          <p:nvPr>
            <p:ph type="ftr" sz="quarter" idx="10"/>
          </p:nvPr>
        </p:nvSpPr>
        <p:spPr/>
        <p:txBody>
          <a:bodyPr/>
          <a:lstStyle/>
          <a:p>
            <a:endParaRPr lang="en-MY"/>
          </a:p>
        </p:txBody>
      </p:sp>
      <p:sp>
        <p:nvSpPr>
          <p:cNvPr id="6" name="Slide Number Placeholder 5">
            <a:extLst>
              <a:ext uri="{FF2B5EF4-FFF2-40B4-BE49-F238E27FC236}">
                <a16:creationId xmlns:a16="http://schemas.microsoft.com/office/drawing/2014/main" id="{CA9885EA-F2ED-0679-F34F-5A78B2C6146D}"/>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8" name="Picture Placeholder 7">
            <a:extLst>
              <a:ext uri="{FF2B5EF4-FFF2-40B4-BE49-F238E27FC236}">
                <a16:creationId xmlns:a16="http://schemas.microsoft.com/office/drawing/2014/main" id="{89987F70-64EC-CA05-E8A9-766DF9840D38}"/>
              </a:ext>
            </a:extLst>
          </p:cNvPr>
          <p:cNvSpPr>
            <a:spLocks noGrp="1"/>
          </p:cNvSpPr>
          <p:nvPr>
            <p:ph type="pic" sz="quarter" idx="12"/>
          </p:nvPr>
        </p:nvSpPr>
        <p:spPr>
          <a:xfrm>
            <a:off x="1622425" y="833378"/>
            <a:ext cx="8947150" cy="4554638"/>
          </a:xfrm>
        </p:spPr>
        <p:txBody>
          <a:bodyPr/>
          <a:lstStyle/>
          <a:p>
            <a:endParaRPr lang="en-MY"/>
          </a:p>
        </p:txBody>
      </p:sp>
      <p:pic>
        <p:nvPicPr>
          <p:cNvPr id="9" name="Picture 8" descr="Logo&#10;&#10;Description automatically generated">
            <a:extLst>
              <a:ext uri="{FF2B5EF4-FFF2-40B4-BE49-F238E27FC236}">
                <a16:creationId xmlns:a16="http://schemas.microsoft.com/office/drawing/2014/main" id="{FA832A2C-2644-6658-956A-F6CDE4CFC8A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12959425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Layout_07">
    <p:bg>
      <p:bgPr>
        <a:solidFill>
          <a:schemeClr val="bg1">
            <a:alpha val="37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228DB6A-3639-804F-5B60-C6592BBF091F}"/>
              </a:ext>
            </a:extLst>
          </p:cNvPr>
          <p:cNvPicPr>
            <a:picLocks noChangeAspect="1"/>
          </p:cNvPicPr>
          <p:nvPr userDrawn="1"/>
        </p:nvPicPr>
        <p:blipFill>
          <a:blip r:embed="rId2"/>
          <a:stretch>
            <a:fillRect/>
          </a:stretch>
        </p:blipFill>
        <p:spPr>
          <a:xfrm rot="10800000" flipV="1">
            <a:off x="0" y="-29928"/>
            <a:ext cx="12192000" cy="3956927"/>
          </a:xfrm>
          <a:prstGeom prst="rect">
            <a:avLst/>
          </a:prstGeom>
        </p:spPr>
      </p:pic>
      <p:sp>
        <p:nvSpPr>
          <p:cNvPr id="5" name="Footer Placeholder 4">
            <a:extLst>
              <a:ext uri="{FF2B5EF4-FFF2-40B4-BE49-F238E27FC236}">
                <a16:creationId xmlns:a16="http://schemas.microsoft.com/office/drawing/2014/main" id="{C226471F-60E2-4515-0BAA-0DB6D5757165}"/>
              </a:ext>
            </a:extLst>
          </p:cNvPr>
          <p:cNvSpPr>
            <a:spLocks noGrp="1"/>
          </p:cNvSpPr>
          <p:nvPr>
            <p:ph type="ftr" sz="quarter" idx="10"/>
          </p:nvPr>
        </p:nvSpPr>
        <p:spPr/>
        <p:txBody>
          <a:bodyPr/>
          <a:lstStyle/>
          <a:p>
            <a:endParaRPr lang="en-MY"/>
          </a:p>
        </p:txBody>
      </p:sp>
      <p:sp>
        <p:nvSpPr>
          <p:cNvPr id="6" name="Slide Number Placeholder 5">
            <a:extLst>
              <a:ext uri="{FF2B5EF4-FFF2-40B4-BE49-F238E27FC236}">
                <a16:creationId xmlns:a16="http://schemas.microsoft.com/office/drawing/2014/main" id="{CA9885EA-F2ED-0679-F34F-5A78B2C6146D}"/>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9" name="Rectangle 8">
            <a:extLst>
              <a:ext uri="{FF2B5EF4-FFF2-40B4-BE49-F238E27FC236}">
                <a16:creationId xmlns:a16="http://schemas.microsoft.com/office/drawing/2014/main" id="{6A28F128-2C1E-BF90-7B50-EEA520A8E0D1}"/>
              </a:ext>
            </a:extLst>
          </p:cNvPr>
          <p:cNvSpPr/>
          <p:nvPr userDrawn="1"/>
        </p:nvSpPr>
        <p:spPr>
          <a:xfrm rot="10800000">
            <a:off x="2161479" y="-29927"/>
            <a:ext cx="10024582" cy="59854"/>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10" name="Rectangle 9">
            <a:extLst>
              <a:ext uri="{FF2B5EF4-FFF2-40B4-BE49-F238E27FC236}">
                <a16:creationId xmlns:a16="http://schemas.microsoft.com/office/drawing/2014/main" id="{AB14BB5F-78D4-C98C-F6C3-95F1B716981E}"/>
              </a:ext>
            </a:extLst>
          </p:cNvPr>
          <p:cNvSpPr/>
          <p:nvPr userDrawn="1"/>
        </p:nvSpPr>
        <p:spPr>
          <a:xfrm>
            <a:off x="0" y="-52790"/>
            <a:ext cx="5148943" cy="225287"/>
          </a:xfrm>
          <a:prstGeom prst="rect">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pic>
        <p:nvPicPr>
          <p:cNvPr id="8" name="Picture 7" descr="Logo&#10;&#10;Description automatically generated">
            <a:extLst>
              <a:ext uri="{FF2B5EF4-FFF2-40B4-BE49-F238E27FC236}">
                <a16:creationId xmlns:a16="http://schemas.microsoft.com/office/drawing/2014/main" id="{456F8D6F-4FEB-ED3E-E7ED-26FDD0376D67}"/>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24119626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ayout_08">
    <p:bg>
      <p:bgPr>
        <a:solidFill>
          <a:srgbClr val="C04C4C"/>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06764FE-4266-9C28-BBAD-0C0CE59F74C2}"/>
              </a:ext>
            </a:extLst>
          </p:cNvPr>
          <p:cNvSpPr/>
          <p:nvPr userDrawn="1"/>
        </p:nvSpPr>
        <p:spPr>
          <a:xfrm>
            <a:off x="0" y="0"/>
            <a:ext cx="12192000" cy="4737100"/>
          </a:xfrm>
          <a:prstGeom prst="rect">
            <a:avLst/>
          </a:prstGeom>
          <a:solidFill>
            <a:schemeClr val="bg1"/>
          </a:solidFill>
          <a:ln>
            <a:noFill/>
          </a:ln>
          <a:effectLst>
            <a:outerShdw blurRad="254000" dist="215900" dir="5400000" sx="98000" sy="98000" algn="t"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5" name="Footer Placeholder 4">
            <a:extLst>
              <a:ext uri="{FF2B5EF4-FFF2-40B4-BE49-F238E27FC236}">
                <a16:creationId xmlns:a16="http://schemas.microsoft.com/office/drawing/2014/main" id="{C226471F-60E2-4515-0BAA-0DB6D5757165}"/>
              </a:ext>
            </a:extLst>
          </p:cNvPr>
          <p:cNvSpPr>
            <a:spLocks noGrp="1"/>
          </p:cNvSpPr>
          <p:nvPr>
            <p:ph type="ftr" sz="quarter" idx="10"/>
          </p:nvPr>
        </p:nvSpPr>
        <p:spPr/>
        <p:txBody>
          <a:bodyPr/>
          <a:lstStyle/>
          <a:p>
            <a:endParaRPr lang="en-MY"/>
          </a:p>
        </p:txBody>
      </p:sp>
      <p:sp>
        <p:nvSpPr>
          <p:cNvPr id="6" name="Slide Number Placeholder 5">
            <a:extLst>
              <a:ext uri="{FF2B5EF4-FFF2-40B4-BE49-F238E27FC236}">
                <a16:creationId xmlns:a16="http://schemas.microsoft.com/office/drawing/2014/main" id="{CA9885EA-F2ED-0679-F34F-5A78B2C6146D}"/>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7" name="Title 6">
            <a:extLst>
              <a:ext uri="{FF2B5EF4-FFF2-40B4-BE49-F238E27FC236}">
                <a16:creationId xmlns:a16="http://schemas.microsoft.com/office/drawing/2014/main" id="{46D67C0D-AE8E-41E4-EB71-DE0656956001}"/>
              </a:ext>
            </a:extLst>
          </p:cNvPr>
          <p:cNvSpPr>
            <a:spLocks noGrp="1"/>
          </p:cNvSpPr>
          <p:nvPr>
            <p:ph type="title"/>
          </p:nvPr>
        </p:nvSpPr>
        <p:spPr/>
        <p:txBody>
          <a:bodyPr/>
          <a:lstStyle/>
          <a:p>
            <a:r>
              <a:rPr lang="en-US"/>
              <a:t>Click to edit Master title style</a:t>
            </a:r>
            <a:endParaRPr lang="en-MY"/>
          </a:p>
        </p:txBody>
      </p:sp>
      <p:pic>
        <p:nvPicPr>
          <p:cNvPr id="9" name="Picture 8" descr="Logo&#10;&#10;Description automatically generated">
            <a:extLst>
              <a:ext uri="{FF2B5EF4-FFF2-40B4-BE49-F238E27FC236}">
                <a16:creationId xmlns:a16="http://schemas.microsoft.com/office/drawing/2014/main" id="{C938784C-798A-313F-6BDD-2EEF86FBFD7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910580" y="6338033"/>
            <a:ext cx="1069391" cy="361688"/>
          </a:xfrm>
          <a:prstGeom prst="rect">
            <a:avLst/>
          </a:prstGeom>
        </p:spPr>
      </p:pic>
    </p:spTree>
    <p:extLst>
      <p:ext uri="{BB962C8B-B14F-4D97-AF65-F5344CB8AC3E}">
        <p14:creationId xmlns:p14="http://schemas.microsoft.com/office/powerpoint/2010/main" val="12496405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ayout_09">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A40B45C3-8E81-6BAE-010D-9B6CD2D56226}"/>
              </a:ext>
            </a:extLst>
          </p:cNvPr>
          <p:cNvSpPr>
            <a:spLocks noGrp="1"/>
          </p:cNvSpPr>
          <p:nvPr>
            <p:ph type="ftr" sz="quarter" idx="10"/>
          </p:nvPr>
        </p:nvSpPr>
        <p:spPr/>
        <p:txBody>
          <a:bodyPr/>
          <a:lstStyle/>
          <a:p>
            <a:endParaRPr lang="en-MY"/>
          </a:p>
        </p:txBody>
      </p:sp>
      <p:sp>
        <p:nvSpPr>
          <p:cNvPr id="9" name="Slide Number Placeholder 8">
            <a:extLst>
              <a:ext uri="{FF2B5EF4-FFF2-40B4-BE49-F238E27FC236}">
                <a16:creationId xmlns:a16="http://schemas.microsoft.com/office/drawing/2014/main" id="{DA03FB80-B1FC-DDFA-448B-BCE958EA32DE}"/>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10" name="Title 9">
            <a:extLst>
              <a:ext uri="{FF2B5EF4-FFF2-40B4-BE49-F238E27FC236}">
                <a16:creationId xmlns:a16="http://schemas.microsoft.com/office/drawing/2014/main" id="{A81EEF20-E6C8-6C8E-7FE9-279D53479B22}"/>
              </a:ext>
            </a:extLst>
          </p:cNvPr>
          <p:cNvSpPr>
            <a:spLocks noGrp="1"/>
          </p:cNvSpPr>
          <p:nvPr>
            <p:ph type="title"/>
          </p:nvPr>
        </p:nvSpPr>
        <p:spPr/>
        <p:txBody>
          <a:bodyPr/>
          <a:lstStyle/>
          <a:p>
            <a:r>
              <a:rPr lang="en-US"/>
              <a:t>Click to edit Master title style</a:t>
            </a:r>
            <a:endParaRPr lang="en-MY"/>
          </a:p>
        </p:txBody>
      </p:sp>
      <p:sp>
        <p:nvSpPr>
          <p:cNvPr id="12" name="Picture Placeholder 11">
            <a:extLst>
              <a:ext uri="{FF2B5EF4-FFF2-40B4-BE49-F238E27FC236}">
                <a16:creationId xmlns:a16="http://schemas.microsoft.com/office/drawing/2014/main" id="{066CCFD3-9BC4-D4C1-9392-EA327203EA89}"/>
              </a:ext>
            </a:extLst>
          </p:cNvPr>
          <p:cNvSpPr>
            <a:spLocks noGrp="1"/>
          </p:cNvSpPr>
          <p:nvPr>
            <p:ph type="pic" sz="quarter" idx="12"/>
          </p:nvPr>
        </p:nvSpPr>
        <p:spPr>
          <a:xfrm>
            <a:off x="838200" y="1863725"/>
            <a:ext cx="3200400" cy="2939769"/>
          </a:xfrm>
        </p:spPr>
        <p:txBody>
          <a:bodyPr/>
          <a:lstStyle/>
          <a:p>
            <a:endParaRPr lang="en-MY"/>
          </a:p>
        </p:txBody>
      </p:sp>
      <p:sp>
        <p:nvSpPr>
          <p:cNvPr id="14" name="Picture Placeholder 13">
            <a:extLst>
              <a:ext uri="{FF2B5EF4-FFF2-40B4-BE49-F238E27FC236}">
                <a16:creationId xmlns:a16="http://schemas.microsoft.com/office/drawing/2014/main" id="{5EFB77A9-6E81-95F5-77AD-E75BB87A5A77}"/>
              </a:ext>
            </a:extLst>
          </p:cNvPr>
          <p:cNvSpPr>
            <a:spLocks noGrp="1"/>
          </p:cNvSpPr>
          <p:nvPr>
            <p:ph type="pic" sz="quarter" idx="13"/>
          </p:nvPr>
        </p:nvSpPr>
        <p:spPr>
          <a:xfrm>
            <a:off x="4495800" y="1863725"/>
            <a:ext cx="3200400" cy="2939769"/>
          </a:xfrm>
        </p:spPr>
        <p:txBody>
          <a:bodyPr/>
          <a:lstStyle/>
          <a:p>
            <a:endParaRPr lang="en-MY"/>
          </a:p>
        </p:txBody>
      </p:sp>
      <p:sp>
        <p:nvSpPr>
          <p:cNvPr id="16" name="Picture Placeholder 15">
            <a:extLst>
              <a:ext uri="{FF2B5EF4-FFF2-40B4-BE49-F238E27FC236}">
                <a16:creationId xmlns:a16="http://schemas.microsoft.com/office/drawing/2014/main" id="{439127F8-03DB-5D0F-A98C-B82B076E4B38}"/>
              </a:ext>
            </a:extLst>
          </p:cNvPr>
          <p:cNvSpPr>
            <a:spLocks noGrp="1"/>
          </p:cNvSpPr>
          <p:nvPr>
            <p:ph type="pic" sz="quarter" idx="14"/>
          </p:nvPr>
        </p:nvSpPr>
        <p:spPr>
          <a:xfrm>
            <a:off x="8158725" y="1863725"/>
            <a:ext cx="3200400" cy="2939769"/>
          </a:xfrm>
        </p:spPr>
        <p:txBody>
          <a:bodyPr/>
          <a:lstStyle/>
          <a:p>
            <a:endParaRPr lang="en-MY"/>
          </a:p>
        </p:txBody>
      </p:sp>
      <p:pic>
        <p:nvPicPr>
          <p:cNvPr id="11" name="Picture 10" descr="Logo&#10;&#10;Description automatically generated">
            <a:extLst>
              <a:ext uri="{FF2B5EF4-FFF2-40B4-BE49-F238E27FC236}">
                <a16:creationId xmlns:a16="http://schemas.microsoft.com/office/drawing/2014/main" id="{99728D72-5D76-DC8D-B044-63CA42649D7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9380160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ayout_10">
    <p:bg>
      <p:bgPr>
        <a:solidFill>
          <a:schemeClr val="bg1">
            <a:alpha val="37000"/>
          </a:schemeClr>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9CEC78F-2030-F657-D94C-EC9916E70239}"/>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8" name="Footer Placeholder 7">
            <a:extLst>
              <a:ext uri="{FF2B5EF4-FFF2-40B4-BE49-F238E27FC236}">
                <a16:creationId xmlns:a16="http://schemas.microsoft.com/office/drawing/2014/main" id="{1D72305A-2320-94A9-D78D-83FAEFAD6021}"/>
              </a:ext>
            </a:extLst>
          </p:cNvPr>
          <p:cNvSpPr>
            <a:spLocks noGrp="1"/>
          </p:cNvSpPr>
          <p:nvPr>
            <p:ph type="ftr" sz="quarter" idx="10"/>
          </p:nvPr>
        </p:nvSpPr>
        <p:spPr/>
        <p:txBody>
          <a:bodyPr/>
          <a:lstStyle/>
          <a:p>
            <a:endParaRPr lang="en-MY"/>
          </a:p>
        </p:txBody>
      </p:sp>
      <p:sp>
        <p:nvSpPr>
          <p:cNvPr id="9" name="Slide Number Placeholder 8">
            <a:extLst>
              <a:ext uri="{FF2B5EF4-FFF2-40B4-BE49-F238E27FC236}">
                <a16:creationId xmlns:a16="http://schemas.microsoft.com/office/drawing/2014/main" id="{F1A13F7E-A796-3E64-A559-FCC5922DB727}"/>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15" name="Picture Placeholder 14">
            <a:extLst>
              <a:ext uri="{FF2B5EF4-FFF2-40B4-BE49-F238E27FC236}">
                <a16:creationId xmlns:a16="http://schemas.microsoft.com/office/drawing/2014/main" id="{1F9FC79A-20DE-55EB-11E3-BAD01F6F979A}"/>
              </a:ext>
            </a:extLst>
          </p:cNvPr>
          <p:cNvSpPr>
            <a:spLocks noGrp="1"/>
          </p:cNvSpPr>
          <p:nvPr>
            <p:ph type="pic" sz="quarter" idx="12"/>
          </p:nvPr>
        </p:nvSpPr>
        <p:spPr>
          <a:xfrm>
            <a:off x="0" y="0"/>
            <a:ext cx="2222500" cy="2036763"/>
          </a:xfrm>
        </p:spPr>
        <p:txBody>
          <a:bodyPr/>
          <a:lstStyle/>
          <a:p>
            <a:endParaRPr lang="en-MY"/>
          </a:p>
        </p:txBody>
      </p:sp>
      <p:sp>
        <p:nvSpPr>
          <p:cNvPr id="17" name="Picture Placeholder 16">
            <a:extLst>
              <a:ext uri="{FF2B5EF4-FFF2-40B4-BE49-F238E27FC236}">
                <a16:creationId xmlns:a16="http://schemas.microsoft.com/office/drawing/2014/main" id="{37AC4A9C-BE82-674B-5A73-6F2F8CA14FAD}"/>
              </a:ext>
            </a:extLst>
          </p:cNvPr>
          <p:cNvSpPr>
            <a:spLocks noGrp="1"/>
          </p:cNvSpPr>
          <p:nvPr>
            <p:ph type="pic" sz="quarter" idx="13"/>
          </p:nvPr>
        </p:nvSpPr>
        <p:spPr>
          <a:xfrm>
            <a:off x="2222200" y="2048338"/>
            <a:ext cx="2222500" cy="2036763"/>
          </a:xfrm>
        </p:spPr>
        <p:txBody>
          <a:bodyPr/>
          <a:lstStyle/>
          <a:p>
            <a:endParaRPr lang="en-MY"/>
          </a:p>
        </p:txBody>
      </p:sp>
      <p:sp>
        <p:nvSpPr>
          <p:cNvPr id="19" name="Picture Placeholder 18">
            <a:extLst>
              <a:ext uri="{FF2B5EF4-FFF2-40B4-BE49-F238E27FC236}">
                <a16:creationId xmlns:a16="http://schemas.microsoft.com/office/drawing/2014/main" id="{FA81B629-0F07-B59C-0408-FD208CA15356}"/>
              </a:ext>
            </a:extLst>
          </p:cNvPr>
          <p:cNvSpPr>
            <a:spLocks noGrp="1"/>
          </p:cNvSpPr>
          <p:nvPr>
            <p:ph type="pic" sz="quarter" idx="14"/>
          </p:nvPr>
        </p:nvSpPr>
        <p:spPr>
          <a:xfrm>
            <a:off x="0" y="4096676"/>
            <a:ext cx="2222500" cy="2036762"/>
          </a:xfrm>
        </p:spPr>
        <p:txBody>
          <a:bodyPr/>
          <a:lstStyle/>
          <a:p>
            <a:endParaRPr lang="en-MY"/>
          </a:p>
        </p:txBody>
      </p:sp>
      <p:sp>
        <p:nvSpPr>
          <p:cNvPr id="20" name="Title 19">
            <a:extLst>
              <a:ext uri="{FF2B5EF4-FFF2-40B4-BE49-F238E27FC236}">
                <a16:creationId xmlns:a16="http://schemas.microsoft.com/office/drawing/2014/main" id="{1C049FB6-D146-812F-7363-6D35184CA511}"/>
              </a:ext>
            </a:extLst>
          </p:cNvPr>
          <p:cNvSpPr>
            <a:spLocks noGrp="1"/>
          </p:cNvSpPr>
          <p:nvPr>
            <p:ph type="title"/>
          </p:nvPr>
        </p:nvSpPr>
        <p:spPr>
          <a:xfrm>
            <a:off x="5370653" y="355599"/>
            <a:ext cx="6642904" cy="1325563"/>
          </a:xfrm>
        </p:spPr>
        <p:txBody>
          <a:bodyPr/>
          <a:lstStyle/>
          <a:p>
            <a:r>
              <a:rPr lang="en-US"/>
              <a:t>Click to edit Master title style</a:t>
            </a:r>
            <a:endParaRPr lang="en-MY"/>
          </a:p>
        </p:txBody>
      </p:sp>
      <p:sp>
        <p:nvSpPr>
          <p:cNvPr id="21" name="Rectangle 20">
            <a:extLst>
              <a:ext uri="{FF2B5EF4-FFF2-40B4-BE49-F238E27FC236}">
                <a16:creationId xmlns:a16="http://schemas.microsoft.com/office/drawing/2014/main" id="{BF6C5D5C-CDCC-C784-973F-88390D45C53B}"/>
              </a:ext>
            </a:extLst>
          </p:cNvPr>
          <p:cNvSpPr/>
          <p:nvPr userDrawn="1"/>
        </p:nvSpPr>
        <p:spPr>
          <a:xfrm rot="10800000">
            <a:off x="2234075" y="7088"/>
            <a:ext cx="2222500" cy="2036762"/>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22" name="Rectangle 21">
            <a:extLst>
              <a:ext uri="{FF2B5EF4-FFF2-40B4-BE49-F238E27FC236}">
                <a16:creationId xmlns:a16="http://schemas.microsoft.com/office/drawing/2014/main" id="{ADFD5EF8-AC54-E00C-8C75-712DD23935AA}"/>
              </a:ext>
            </a:extLst>
          </p:cNvPr>
          <p:cNvSpPr/>
          <p:nvPr userDrawn="1"/>
        </p:nvSpPr>
        <p:spPr>
          <a:xfrm rot="10800000">
            <a:off x="0" y="2048637"/>
            <a:ext cx="2222500" cy="2036762"/>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23" name="Rectangle 22">
            <a:extLst>
              <a:ext uri="{FF2B5EF4-FFF2-40B4-BE49-F238E27FC236}">
                <a16:creationId xmlns:a16="http://schemas.microsoft.com/office/drawing/2014/main" id="{493DF42E-2BE3-EBA6-205B-2A8268FF878D}"/>
              </a:ext>
            </a:extLst>
          </p:cNvPr>
          <p:cNvSpPr/>
          <p:nvPr userDrawn="1"/>
        </p:nvSpPr>
        <p:spPr>
          <a:xfrm rot="10800000">
            <a:off x="2238562" y="4096676"/>
            <a:ext cx="2222500" cy="2036762"/>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pic>
        <p:nvPicPr>
          <p:cNvPr id="12" name="Picture 11" descr="Logo&#10;&#10;Description automatically generated">
            <a:extLst>
              <a:ext uri="{FF2B5EF4-FFF2-40B4-BE49-F238E27FC236}">
                <a16:creationId xmlns:a16="http://schemas.microsoft.com/office/drawing/2014/main" id="{46EDB3BB-164A-CD1A-BF26-D10A4E43D23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38720828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Layout_11">
    <p:bg>
      <p:bgPr>
        <a:solidFill>
          <a:schemeClr val="bg1">
            <a:alpha val="34000"/>
          </a:schemeClr>
        </a:solidFill>
        <a:effectLst/>
      </p:bgPr>
    </p:bg>
    <p:spTree>
      <p:nvGrpSpPr>
        <p:cNvPr id="1" name=""/>
        <p:cNvGrpSpPr/>
        <p:nvPr/>
      </p:nvGrpSpPr>
      <p:grpSpPr>
        <a:xfrm>
          <a:off x="0" y="0"/>
          <a:ext cx="0" cy="0"/>
          <a:chOff x="0" y="0"/>
          <a:chExt cx="0" cy="0"/>
        </a:xfrm>
      </p:grpSpPr>
      <p:sp>
        <p:nvSpPr>
          <p:cNvPr id="406" name="Rectangle 402">
            <a:extLst>
              <a:ext uri="{FF2B5EF4-FFF2-40B4-BE49-F238E27FC236}">
                <a16:creationId xmlns:a16="http://schemas.microsoft.com/office/drawing/2014/main" id="{20B52243-B80A-3445-8806-0BE94A96B286}"/>
              </a:ext>
            </a:extLst>
          </p:cNvPr>
          <p:cNvSpPr/>
          <p:nvPr userDrawn="1"/>
        </p:nvSpPr>
        <p:spPr>
          <a:xfrm rot="10800000">
            <a:off x="-26938" y="-20387"/>
            <a:ext cx="5402774" cy="6014786"/>
          </a:xfrm>
          <a:custGeom>
            <a:avLst/>
            <a:gdLst>
              <a:gd name="connsiteX0" fmla="*/ 0 w 1854200"/>
              <a:gd name="connsiteY0" fmla="*/ 0 h 5994401"/>
              <a:gd name="connsiteX1" fmla="*/ 1854200 w 1854200"/>
              <a:gd name="connsiteY1" fmla="*/ 0 h 5994401"/>
              <a:gd name="connsiteX2" fmla="*/ 1854200 w 1854200"/>
              <a:gd name="connsiteY2" fmla="*/ 5994401 h 5994401"/>
              <a:gd name="connsiteX3" fmla="*/ 0 w 1854200"/>
              <a:gd name="connsiteY3" fmla="*/ 5994401 h 5994401"/>
              <a:gd name="connsiteX4" fmla="*/ 0 w 1854200"/>
              <a:gd name="connsiteY4" fmla="*/ 0 h 5994401"/>
              <a:gd name="connsiteX0" fmla="*/ 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0 w 4953000"/>
              <a:gd name="connsiteY4" fmla="*/ 12700 h 6007101"/>
              <a:gd name="connsiteX0" fmla="*/ 292100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2921000 w 4953000"/>
              <a:gd name="connsiteY4" fmla="*/ 12700 h 6007101"/>
              <a:gd name="connsiteX0" fmla="*/ 2921000 w 4953000"/>
              <a:gd name="connsiteY0" fmla="*/ 12700 h 6007101"/>
              <a:gd name="connsiteX1" fmla="*/ 4953000 w 4953000"/>
              <a:gd name="connsiteY1" fmla="*/ 0 h 6007101"/>
              <a:gd name="connsiteX2" fmla="*/ 1968500 w 4953000"/>
              <a:gd name="connsiteY2" fmla="*/ 5994401 h 6007101"/>
              <a:gd name="connsiteX3" fmla="*/ 0 w 4953000"/>
              <a:gd name="connsiteY3" fmla="*/ 6007101 h 6007101"/>
              <a:gd name="connsiteX4" fmla="*/ 2921000 w 4953000"/>
              <a:gd name="connsiteY4" fmla="*/ 12700 h 6007101"/>
              <a:gd name="connsiteX0" fmla="*/ 2921000 w 5359400"/>
              <a:gd name="connsiteY0" fmla="*/ 12700 h 6007101"/>
              <a:gd name="connsiteX1" fmla="*/ 4953000 w 5359400"/>
              <a:gd name="connsiteY1" fmla="*/ 0 h 6007101"/>
              <a:gd name="connsiteX2" fmla="*/ 5359400 w 5359400"/>
              <a:gd name="connsiteY2" fmla="*/ 6007101 h 6007101"/>
              <a:gd name="connsiteX3" fmla="*/ 0 w 5359400"/>
              <a:gd name="connsiteY3" fmla="*/ 6007101 h 6007101"/>
              <a:gd name="connsiteX4" fmla="*/ 2921000 w 5359400"/>
              <a:gd name="connsiteY4" fmla="*/ 12700 h 6007101"/>
              <a:gd name="connsiteX0" fmla="*/ 2921000 w 5384800"/>
              <a:gd name="connsiteY0" fmla="*/ 0 h 5994401"/>
              <a:gd name="connsiteX1" fmla="*/ 5384800 w 5384800"/>
              <a:gd name="connsiteY1" fmla="*/ 0 h 5994401"/>
              <a:gd name="connsiteX2" fmla="*/ 5359400 w 5384800"/>
              <a:gd name="connsiteY2" fmla="*/ 5994401 h 5994401"/>
              <a:gd name="connsiteX3" fmla="*/ 0 w 5384800"/>
              <a:gd name="connsiteY3" fmla="*/ 5994401 h 5994401"/>
              <a:gd name="connsiteX4" fmla="*/ 2921000 w 5384800"/>
              <a:gd name="connsiteY4" fmla="*/ 0 h 5994401"/>
              <a:gd name="connsiteX0" fmla="*/ 2921000 w 5384800"/>
              <a:gd name="connsiteY0" fmla="*/ 0 h 6002085"/>
              <a:gd name="connsiteX1" fmla="*/ 5384800 w 5384800"/>
              <a:gd name="connsiteY1" fmla="*/ 0 h 6002085"/>
              <a:gd name="connsiteX2" fmla="*/ 5305612 w 5384800"/>
              <a:gd name="connsiteY2" fmla="*/ 6002085 h 6002085"/>
              <a:gd name="connsiteX3" fmla="*/ 0 w 5384800"/>
              <a:gd name="connsiteY3" fmla="*/ 5994401 h 6002085"/>
              <a:gd name="connsiteX4" fmla="*/ 2921000 w 5384800"/>
              <a:gd name="connsiteY4" fmla="*/ 0 h 6002085"/>
              <a:gd name="connsiteX0" fmla="*/ 2921000 w 5384800"/>
              <a:gd name="connsiteY0" fmla="*/ 0 h 6002085"/>
              <a:gd name="connsiteX1" fmla="*/ 5384800 w 5384800"/>
              <a:gd name="connsiteY1" fmla="*/ 0 h 6002085"/>
              <a:gd name="connsiteX2" fmla="*/ 5374768 w 5384800"/>
              <a:gd name="connsiteY2" fmla="*/ 6002085 h 6002085"/>
              <a:gd name="connsiteX3" fmla="*/ 0 w 5384800"/>
              <a:gd name="connsiteY3" fmla="*/ 5994401 h 6002085"/>
              <a:gd name="connsiteX4" fmla="*/ 2921000 w 5384800"/>
              <a:gd name="connsiteY4" fmla="*/ 0 h 6002085"/>
              <a:gd name="connsiteX0" fmla="*/ 2921000 w 5384800"/>
              <a:gd name="connsiteY0" fmla="*/ 0 h 6002085"/>
              <a:gd name="connsiteX1" fmla="*/ 5384800 w 5384800"/>
              <a:gd name="connsiteY1" fmla="*/ 0 h 6002085"/>
              <a:gd name="connsiteX2" fmla="*/ 5374768 w 5384800"/>
              <a:gd name="connsiteY2" fmla="*/ 6002085 h 6002085"/>
              <a:gd name="connsiteX3" fmla="*/ 0 w 5384800"/>
              <a:gd name="connsiteY3" fmla="*/ 5994401 h 6002085"/>
              <a:gd name="connsiteX4" fmla="*/ 2921000 w 5384800"/>
              <a:gd name="connsiteY4" fmla="*/ 0 h 6002085"/>
              <a:gd name="connsiteX0" fmla="*/ 2899735 w 5384800"/>
              <a:gd name="connsiteY0" fmla="*/ 7074 h 6002085"/>
              <a:gd name="connsiteX1" fmla="*/ 5384800 w 5384800"/>
              <a:gd name="connsiteY1" fmla="*/ 0 h 6002085"/>
              <a:gd name="connsiteX2" fmla="*/ 5374768 w 5384800"/>
              <a:gd name="connsiteY2" fmla="*/ 6002085 h 6002085"/>
              <a:gd name="connsiteX3" fmla="*/ 0 w 5384800"/>
              <a:gd name="connsiteY3" fmla="*/ 5994401 h 6002085"/>
              <a:gd name="connsiteX4" fmla="*/ 2899735 w 5384800"/>
              <a:gd name="connsiteY4" fmla="*/ 7074 h 6002085"/>
              <a:gd name="connsiteX0" fmla="*/ 2899735 w 5391888"/>
              <a:gd name="connsiteY0" fmla="*/ 7074 h 6002085"/>
              <a:gd name="connsiteX1" fmla="*/ 5391888 w 5391888"/>
              <a:gd name="connsiteY1" fmla="*/ 0 h 6002085"/>
              <a:gd name="connsiteX2" fmla="*/ 5374768 w 5391888"/>
              <a:gd name="connsiteY2" fmla="*/ 6002085 h 6002085"/>
              <a:gd name="connsiteX3" fmla="*/ 0 w 5391888"/>
              <a:gd name="connsiteY3" fmla="*/ 5994401 h 6002085"/>
              <a:gd name="connsiteX4" fmla="*/ 2899735 w 5391888"/>
              <a:gd name="connsiteY4" fmla="*/ 7074 h 6002085"/>
              <a:gd name="connsiteX0" fmla="*/ 2910621 w 5402774"/>
              <a:gd name="connsiteY0" fmla="*/ 7074 h 6002085"/>
              <a:gd name="connsiteX1" fmla="*/ 5402774 w 5402774"/>
              <a:gd name="connsiteY1" fmla="*/ 0 h 6002085"/>
              <a:gd name="connsiteX2" fmla="*/ 5385654 w 5402774"/>
              <a:gd name="connsiteY2" fmla="*/ 6002085 h 6002085"/>
              <a:gd name="connsiteX3" fmla="*/ 0 w 5402774"/>
              <a:gd name="connsiteY3" fmla="*/ 5983539 h 6002085"/>
              <a:gd name="connsiteX4" fmla="*/ 2910621 w 5402774"/>
              <a:gd name="connsiteY4" fmla="*/ 7074 h 60020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02774" h="6002085">
                <a:moveTo>
                  <a:pt x="2910621" y="7074"/>
                </a:moveTo>
                <a:lnTo>
                  <a:pt x="5402774" y="0"/>
                </a:lnTo>
                <a:cubicBezTo>
                  <a:pt x="5397067" y="2000695"/>
                  <a:pt x="5391361" y="4001390"/>
                  <a:pt x="5385654" y="6002085"/>
                </a:cubicBezTo>
                <a:lnTo>
                  <a:pt x="0" y="5983539"/>
                </a:lnTo>
                <a:lnTo>
                  <a:pt x="2910621" y="7074"/>
                </a:lnTo>
                <a:close/>
              </a:path>
            </a:pathLst>
          </a:custGeom>
          <a:gradFill flip="none" rotWithShape="1">
            <a:gsLst>
              <a:gs pos="92697">
                <a:schemeClr val="tx2">
                  <a:lumMod val="90000"/>
                  <a:lumOff val="10000"/>
                </a:schemeClr>
              </a:gs>
              <a:gs pos="0">
                <a:schemeClr val="tx2">
                  <a:lumMod val="90000"/>
                  <a:lumOff val="10000"/>
                </a:schemeClr>
              </a:gs>
              <a:gs pos="0">
                <a:schemeClr val="tx2">
                  <a:lumMod val="90000"/>
                  <a:lumOff val="10000"/>
                </a:schemeClr>
              </a:gs>
              <a:gs pos="0">
                <a:schemeClr val="tx2">
                  <a:lumMod val="75000"/>
                  <a:lumOff val="25000"/>
                </a:schemeClr>
              </a:gs>
              <a:gs pos="0">
                <a:schemeClr val="tx1">
                  <a:lumMod val="50000"/>
                  <a:lumOff val="50000"/>
                </a:schemeClr>
              </a:gs>
            </a:gsLst>
            <a:lin ang="5400000" scaled="1"/>
            <a:tileRect/>
          </a:grad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2" name="Title 1">
            <a:extLst>
              <a:ext uri="{FF2B5EF4-FFF2-40B4-BE49-F238E27FC236}">
                <a16:creationId xmlns:a16="http://schemas.microsoft.com/office/drawing/2014/main" id="{0A9964C8-A175-D7AF-3FA4-B94E39C6FA6A}"/>
              </a:ext>
            </a:extLst>
          </p:cNvPr>
          <p:cNvSpPr>
            <a:spLocks noGrp="1"/>
          </p:cNvSpPr>
          <p:nvPr>
            <p:ph type="title"/>
          </p:nvPr>
        </p:nvSpPr>
        <p:spPr>
          <a:xfrm>
            <a:off x="5177642" y="863600"/>
            <a:ext cx="6602409" cy="1325563"/>
          </a:xfrm>
        </p:spPr>
        <p:txBody>
          <a:bodyPr/>
          <a:lstStyle>
            <a:lvl1pPr algn="l">
              <a:defRPr/>
            </a:lvl1pPr>
          </a:lstStyle>
          <a:p>
            <a:r>
              <a:rPr lang="en-US"/>
              <a:t>Click to edit Master title style</a:t>
            </a:r>
            <a:endParaRPr lang="en-MY"/>
          </a:p>
        </p:txBody>
      </p:sp>
      <p:sp>
        <p:nvSpPr>
          <p:cNvPr id="7" name="Footer Placeholder 6">
            <a:extLst>
              <a:ext uri="{FF2B5EF4-FFF2-40B4-BE49-F238E27FC236}">
                <a16:creationId xmlns:a16="http://schemas.microsoft.com/office/drawing/2014/main" id="{218BB686-D3F9-1D8F-D64E-90E02ADE7149}"/>
              </a:ext>
            </a:extLst>
          </p:cNvPr>
          <p:cNvSpPr>
            <a:spLocks noGrp="1"/>
          </p:cNvSpPr>
          <p:nvPr>
            <p:ph type="ftr" sz="quarter" idx="10"/>
          </p:nvPr>
        </p:nvSpPr>
        <p:spPr/>
        <p:txBody>
          <a:bodyPr/>
          <a:lstStyle/>
          <a:p>
            <a:endParaRPr lang="en-MY"/>
          </a:p>
        </p:txBody>
      </p:sp>
      <p:sp>
        <p:nvSpPr>
          <p:cNvPr id="8" name="Slide Number Placeholder 7">
            <a:extLst>
              <a:ext uri="{FF2B5EF4-FFF2-40B4-BE49-F238E27FC236}">
                <a16:creationId xmlns:a16="http://schemas.microsoft.com/office/drawing/2014/main" id="{6920BB4C-A1BB-9467-1FED-1640114B7ECB}"/>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403" name="Rectangle 402">
            <a:extLst>
              <a:ext uri="{FF2B5EF4-FFF2-40B4-BE49-F238E27FC236}">
                <a16:creationId xmlns:a16="http://schemas.microsoft.com/office/drawing/2014/main" id="{6A000B49-9D64-40CD-6D5C-B6D3C3A05783}"/>
              </a:ext>
            </a:extLst>
          </p:cNvPr>
          <p:cNvSpPr/>
          <p:nvPr userDrawn="1"/>
        </p:nvSpPr>
        <p:spPr>
          <a:xfrm rot="10800000">
            <a:off x="589750" y="-12702"/>
            <a:ext cx="4953000" cy="6007101"/>
          </a:xfrm>
          <a:custGeom>
            <a:avLst/>
            <a:gdLst>
              <a:gd name="connsiteX0" fmla="*/ 0 w 1854200"/>
              <a:gd name="connsiteY0" fmla="*/ 0 h 5994401"/>
              <a:gd name="connsiteX1" fmla="*/ 1854200 w 1854200"/>
              <a:gd name="connsiteY1" fmla="*/ 0 h 5994401"/>
              <a:gd name="connsiteX2" fmla="*/ 1854200 w 1854200"/>
              <a:gd name="connsiteY2" fmla="*/ 5994401 h 5994401"/>
              <a:gd name="connsiteX3" fmla="*/ 0 w 1854200"/>
              <a:gd name="connsiteY3" fmla="*/ 5994401 h 5994401"/>
              <a:gd name="connsiteX4" fmla="*/ 0 w 1854200"/>
              <a:gd name="connsiteY4" fmla="*/ 0 h 5994401"/>
              <a:gd name="connsiteX0" fmla="*/ 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0 w 4953000"/>
              <a:gd name="connsiteY4" fmla="*/ 12700 h 6007101"/>
              <a:gd name="connsiteX0" fmla="*/ 292100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2921000 w 4953000"/>
              <a:gd name="connsiteY4" fmla="*/ 12700 h 6007101"/>
              <a:gd name="connsiteX0" fmla="*/ 2921000 w 4953000"/>
              <a:gd name="connsiteY0" fmla="*/ 12700 h 6007101"/>
              <a:gd name="connsiteX1" fmla="*/ 4953000 w 4953000"/>
              <a:gd name="connsiteY1" fmla="*/ 0 h 6007101"/>
              <a:gd name="connsiteX2" fmla="*/ 1968500 w 4953000"/>
              <a:gd name="connsiteY2" fmla="*/ 5994401 h 6007101"/>
              <a:gd name="connsiteX3" fmla="*/ 0 w 4953000"/>
              <a:gd name="connsiteY3" fmla="*/ 6007101 h 6007101"/>
              <a:gd name="connsiteX4" fmla="*/ 2921000 w 4953000"/>
              <a:gd name="connsiteY4" fmla="*/ 12700 h 6007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3000" h="6007101">
                <a:moveTo>
                  <a:pt x="2921000" y="12700"/>
                </a:moveTo>
                <a:lnTo>
                  <a:pt x="4953000" y="0"/>
                </a:lnTo>
                <a:lnTo>
                  <a:pt x="1968500" y="5994401"/>
                </a:lnTo>
                <a:lnTo>
                  <a:pt x="0" y="6007101"/>
                </a:lnTo>
                <a:lnTo>
                  <a:pt x="2921000" y="12700"/>
                </a:lnTo>
                <a:close/>
              </a:path>
            </a:pathLst>
          </a:custGeom>
          <a:solidFill>
            <a:srgbClr val="C04C4C"/>
          </a:solid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grpSp>
        <p:nvGrpSpPr>
          <p:cNvPr id="407" name="Group 406">
            <a:extLst>
              <a:ext uri="{FF2B5EF4-FFF2-40B4-BE49-F238E27FC236}">
                <a16:creationId xmlns:a16="http://schemas.microsoft.com/office/drawing/2014/main" id="{E3D9D7C3-250B-C66B-DB51-0E6C7E10BD02}"/>
              </a:ext>
            </a:extLst>
          </p:cNvPr>
          <p:cNvGrpSpPr/>
          <p:nvPr userDrawn="1"/>
        </p:nvGrpSpPr>
        <p:grpSpPr>
          <a:xfrm>
            <a:off x="1433777" y="5528221"/>
            <a:ext cx="613993" cy="75107"/>
            <a:chOff x="-1587" y="4763"/>
            <a:chExt cx="300037" cy="42862"/>
          </a:xfrm>
          <a:solidFill>
            <a:schemeClr val="bg1"/>
          </a:solidFill>
        </p:grpSpPr>
        <p:sp>
          <p:nvSpPr>
            <p:cNvPr id="408" name="Oval 13">
              <a:extLst>
                <a:ext uri="{FF2B5EF4-FFF2-40B4-BE49-F238E27FC236}">
                  <a16:creationId xmlns:a16="http://schemas.microsoft.com/office/drawing/2014/main" id="{EFF050FE-D3FD-BAE4-B33F-FCD8ABD26715}"/>
                </a:ext>
              </a:extLst>
            </p:cNvPr>
            <p:cNvSpPr>
              <a:spLocks noChangeArrowheads="1"/>
            </p:cNvSpPr>
            <p:nvPr/>
          </p:nvSpPr>
          <p:spPr bwMode="auto">
            <a:xfrm>
              <a:off x="-1587"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409" name="Oval 14">
              <a:extLst>
                <a:ext uri="{FF2B5EF4-FFF2-40B4-BE49-F238E27FC236}">
                  <a16:creationId xmlns:a16="http://schemas.microsoft.com/office/drawing/2014/main" id="{87630A76-4060-4BB0-EF18-A53082D0D8A0}"/>
                </a:ext>
              </a:extLst>
            </p:cNvPr>
            <p:cNvSpPr>
              <a:spLocks noChangeArrowheads="1"/>
            </p:cNvSpPr>
            <p:nvPr/>
          </p:nvSpPr>
          <p:spPr bwMode="auto">
            <a:xfrm>
              <a:off x="85725"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410" name="Oval 15">
              <a:extLst>
                <a:ext uri="{FF2B5EF4-FFF2-40B4-BE49-F238E27FC236}">
                  <a16:creationId xmlns:a16="http://schemas.microsoft.com/office/drawing/2014/main" id="{46B2C827-42B9-DBEC-F22A-F17CC0C8A77B}"/>
                </a:ext>
              </a:extLst>
            </p:cNvPr>
            <p:cNvSpPr>
              <a:spLocks noChangeArrowheads="1"/>
            </p:cNvSpPr>
            <p:nvPr/>
          </p:nvSpPr>
          <p:spPr bwMode="auto">
            <a:xfrm>
              <a:off x="171450"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411" name="Oval 16">
              <a:extLst>
                <a:ext uri="{FF2B5EF4-FFF2-40B4-BE49-F238E27FC236}">
                  <a16:creationId xmlns:a16="http://schemas.microsoft.com/office/drawing/2014/main" id="{B59EBCEA-4042-970A-98AD-2F36CD31C175}"/>
                </a:ext>
              </a:extLst>
            </p:cNvPr>
            <p:cNvSpPr>
              <a:spLocks noChangeArrowheads="1"/>
            </p:cNvSpPr>
            <p:nvPr/>
          </p:nvSpPr>
          <p:spPr bwMode="auto">
            <a:xfrm>
              <a:off x="261938"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
        <p:nvSpPr>
          <p:cNvPr id="412" name="Rectangle 402">
            <a:extLst>
              <a:ext uri="{FF2B5EF4-FFF2-40B4-BE49-F238E27FC236}">
                <a16:creationId xmlns:a16="http://schemas.microsoft.com/office/drawing/2014/main" id="{673165B6-3265-E64F-D897-23F76C1FB9DB}"/>
              </a:ext>
            </a:extLst>
          </p:cNvPr>
          <p:cNvSpPr/>
          <p:nvPr userDrawn="1"/>
        </p:nvSpPr>
        <p:spPr>
          <a:xfrm rot="10800000">
            <a:off x="2231874" y="4927332"/>
            <a:ext cx="1150304" cy="1395112"/>
          </a:xfrm>
          <a:custGeom>
            <a:avLst/>
            <a:gdLst>
              <a:gd name="connsiteX0" fmla="*/ 0 w 1854200"/>
              <a:gd name="connsiteY0" fmla="*/ 0 h 5994401"/>
              <a:gd name="connsiteX1" fmla="*/ 1854200 w 1854200"/>
              <a:gd name="connsiteY1" fmla="*/ 0 h 5994401"/>
              <a:gd name="connsiteX2" fmla="*/ 1854200 w 1854200"/>
              <a:gd name="connsiteY2" fmla="*/ 5994401 h 5994401"/>
              <a:gd name="connsiteX3" fmla="*/ 0 w 1854200"/>
              <a:gd name="connsiteY3" fmla="*/ 5994401 h 5994401"/>
              <a:gd name="connsiteX4" fmla="*/ 0 w 1854200"/>
              <a:gd name="connsiteY4" fmla="*/ 0 h 5994401"/>
              <a:gd name="connsiteX0" fmla="*/ 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0 w 4953000"/>
              <a:gd name="connsiteY4" fmla="*/ 12700 h 6007101"/>
              <a:gd name="connsiteX0" fmla="*/ 292100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2921000 w 4953000"/>
              <a:gd name="connsiteY4" fmla="*/ 12700 h 6007101"/>
              <a:gd name="connsiteX0" fmla="*/ 2921000 w 4953000"/>
              <a:gd name="connsiteY0" fmla="*/ 12700 h 6007101"/>
              <a:gd name="connsiteX1" fmla="*/ 4953000 w 4953000"/>
              <a:gd name="connsiteY1" fmla="*/ 0 h 6007101"/>
              <a:gd name="connsiteX2" fmla="*/ 1968500 w 4953000"/>
              <a:gd name="connsiteY2" fmla="*/ 5994401 h 6007101"/>
              <a:gd name="connsiteX3" fmla="*/ 0 w 4953000"/>
              <a:gd name="connsiteY3" fmla="*/ 6007101 h 6007101"/>
              <a:gd name="connsiteX4" fmla="*/ 2921000 w 4953000"/>
              <a:gd name="connsiteY4" fmla="*/ 12700 h 6007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3000" h="6007101">
                <a:moveTo>
                  <a:pt x="2921000" y="12700"/>
                </a:moveTo>
                <a:lnTo>
                  <a:pt x="4953000" y="0"/>
                </a:lnTo>
                <a:lnTo>
                  <a:pt x="1968500" y="5994401"/>
                </a:lnTo>
                <a:lnTo>
                  <a:pt x="0" y="6007101"/>
                </a:lnTo>
                <a:lnTo>
                  <a:pt x="2921000" y="1270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14" name="Picture Placeholder 2">
            <a:extLst>
              <a:ext uri="{FF2B5EF4-FFF2-40B4-BE49-F238E27FC236}">
                <a16:creationId xmlns:a16="http://schemas.microsoft.com/office/drawing/2014/main" id="{ED6BC3D2-2522-41DF-7A30-2E8260076555}"/>
              </a:ext>
            </a:extLst>
          </p:cNvPr>
          <p:cNvSpPr>
            <a:spLocks noGrp="1"/>
          </p:cNvSpPr>
          <p:nvPr>
            <p:ph type="pic" sz="quarter" idx="13"/>
          </p:nvPr>
        </p:nvSpPr>
        <p:spPr>
          <a:xfrm>
            <a:off x="68665" y="921703"/>
            <a:ext cx="4459468" cy="4278630"/>
          </a:xfrm>
          <a:custGeom>
            <a:avLst/>
            <a:gdLst>
              <a:gd name="connsiteX0" fmla="*/ 0 w 2905125"/>
              <a:gd name="connsiteY0" fmla="*/ 4278630 h 4278630"/>
              <a:gd name="connsiteX1" fmla="*/ 1053834 w 2905125"/>
              <a:gd name="connsiteY1" fmla="*/ 0 h 4278630"/>
              <a:gd name="connsiteX2" fmla="*/ 2905125 w 2905125"/>
              <a:gd name="connsiteY2" fmla="*/ 0 h 4278630"/>
              <a:gd name="connsiteX3" fmla="*/ 1851291 w 2905125"/>
              <a:gd name="connsiteY3" fmla="*/ 4278630 h 4278630"/>
              <a:gd name="connsiteX4" fmla="*/ 0 w 2905125"/>
              <a:gd name="connsiteY4" fmla="*/ 4278630 h 4278630"/>
              <a:gd name="connsiteX0" fmla="*/ 0 w 4065185"/>
              <a:gd name="connsiteY0" fmla="*/ 4278630 h 4278630"/>
              <a:gd name="connsiteX1" fmla="*/ 2213894 w 4065185"/>
              <a:gd name="connsiteY1" fmla="*/ 0 h 4278630"/>
              <a:gd name="connsiteX2" fmla="*/ 4065185 w 4065185"/>
              <a:gd name="connsiteY2" fmla="*/ 0 h 4278630"/>
              <a:gd name="connsiteX3" fmla="*/ 3011351 w 4065185"/>
              <a:gd name="connsiteY3" fmla="*/ 4278630 h 4278630"/>
              <a:gd name="connsiteX4" fmla="*/ 0 w 4065185"/>
              <a:gd name="connsiteY4" fmla="*/ 4278630 h 4278630"/>
              <a:gd name="connsiteX0" fmla="*/ 0 w 4065185"/>
              <a:gd name="connsiteY0" fmla="*/ 4278630 h 4278630"/>
              <a:gd name="connsiteX1" fmla="*/ 997490 w 4065185"/>
              <a:gd name="connsiteY1" fmla="*/ 0 h 4278630"/>
              <a:gd name="connsiteX2" fmla="*/ 4065185 w 4065185"/>
              <a:gd name="connsiteY2" fmla="*/ 0 h 4278630"/>
              <a:gd name="connsiteX3" fmla="*/ 3011351 w 4065185"/>
              <a:gd name="connsiteY3" fmla="*/ 4278630 h 4278630"/>
              <a:gd name="connsiteX4" fmla="*/ 0 w 4065185"/>
              <a:gd name="connsiteY4" fmla="*/ 4278630 h 4278630"/>
              <a:gd name="connsiteX0" fmla="*/ 0 w 4065185"/>
              <a:gd name="connsiteY0" fmla="*/ 4278630 h 4278630"/>
              <a:gd name="connsiteX1" fmla="*/ 997490 w 4065185"/>
              <a:gd name="connsiteY1" fmla="*/ 0 h 4278630"/>
              <a:gd name="connsiteX2" fmla="*/ 4065185 w 4065185"/>
              <a:gd name="connsiteY2" fmla="*/ 0 h 4278630"/>
              <a:gd name="connsiteX3" fmla="*/ 2432510 w 4065185"/>
              <a:gd name="connsiteY3" fmla="*/ 4270241 h 4278630"/>
              <a:gd name="connsiteX4" fmla="*/ 0 w 4065185"/>
              <a:gd name="connsiteY4" fmla="*/ 4278630 h 4278630"/>
              <a:gd name="connsiteX0" fmla="*/ 0 w 4442690"/>
              <a:gd name="connsiteY0" fmla="*/ 4278630 h 4278630"/>
              <a:gd name="connsiteX1" fmla="*/ 997490 w 4442690"/>
              <a:gd name="connsiteY1" fmla="*/ 0 h 4278630"/>
              <a:gd name="connsiteX2" fmla="*/ 4442690 w 4442690"/>
              <a:gd name="connsiteY2" fmla="*/ 16778 h 4278630"/>
              <a:gd name="connsiteX3" fmla="*/ 2432510 w 4442690"/>
              <a:gd name="connsiteY3" fmla="*/ 4270241 h 4278630"/>
              <a:gd name="connsiteX4" fmla="*/ 0 w 4442690"/>
              <a:gd name="connsiteY4" fmla="*/ 4278630 h 4278630"/>
              <a:gd name="connsiteX0" fmla="*/ 0 w 4442690"/>
              <a:gd name="connsiteY0" fmla="*/ 4278630 h 4278630"/>
              <a:gd name="connsiteX1" fmla="*/ 997490 w 4442690"/>
              <a:gd name="connsiteY1" fmla="*/ 0 h 4278630"/>
              <a:gd name="connsiteX2" fmla="*/ 4442690 w 4442690"/>
              <a:gd name="connsiteY2" fmla="*/ 16778 h 4278630"/>
              <a:gd name="connsiteX3" fmla="*/ 2432510 w 4442690"/>
              <a:gd name="connsiteY3" fmla="*/ 4270241 h 4278630"/>
              <a:gd name="connsiteX4" fmla="*/ 0 w 4442690"/>
              <a:gd name="connsiteY4" fmla="*/ 4278630 h 4278630"/>
              <a:gd name="connsiteX0" fmla="*/ 0 w 4375578"/>
              <a:gd name="connsiteY0" fmla="*/ 4278630 h 4278630"/>
              <a:gd name="connsiteX1" fmla="*/ 997490 w 4375578"/>
              <a:gd name="connsiteY1" fmla="*/ 0 h 4278630"/>
              <a:gd name="connsiteX2" fmla="*/ 4375578 w 4375578"/>
              <a:gd name="connsiteY2" fmla="*/ 8389 h 4278630"/>
              <a:gd name="connsiteX3" fmla="*/ 2432510 w 4375578"/>
              <a:gd name="connsiteY3" fmla="*/ 4270241 h 4278630"/>
              <a:gd name="connsiteX4" fmla="*/ 0 w 4375578"/>
              <a:gd name="connsiteY4" fmla="*/ 4278630 h 4278630"/>
              <a:gd name="connsiteX0" fmla="*/ 0 w 4459468"/>
              <a:gd name="connsiteY0" fmla="*/ 4278630 h 4278630"/>
              <a:gd name="connsiteX1" fmla="*/ 997490 w 4459468"/>
              <a:gd name="connsiteY1" fmla="*/ 0 h 4278630"/>
              <a:gd name="connsiteX2" fmla="*/ 4459468 w 4459468"/>
              <a:gd name="connsiteY2" fmla="*/ 0 h 4278630"/>
              <a:gd name="connsiteX3" fmla="*/ 2432510 w 4459468"/>
              <a:gd name="connsiteY3" fmla="*/ 4270241 h 4278630"/>
              <a:gd name="connsiteX4" fmla="*/ 0 w 4459468"/>
              <a:gd name="connsiteY4" fmla="*/ 4278630 h 4278630"/>
              <a:gd name="connsiteX0" fmla="*/ 0 w 4459468"/>
              <a:gd name="connsiteY0" fmla="*/ 4278630 h 4278630"/>
              <a:gd name="connsiteX1" fmla="*/ 2130004 w 4459468"/>
              <a:gd name="connsiteY1" fmla="*/ 0 h 4278630"/>
              <a:gd name="connsiteX2" fmla="*/ 4459468 w 4459468"/>
              <a:gd name="connsiteY2" fmla="*/ 0 h 4278630"/>
              <a:gd name="connsiteX3" fmla="*/ 2432510 w 4459468"/>
              <a:gd name="connsiteY3" fmla="*/ 4270241 h 4278630"/>
              <a:gd name="connsiteX4" fmla="*/ 0 w 4459468"/>
              <a:gd name="connsiteY4" fmla="*/ 4278630 h 42786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9468" h="4278630">
                <a:moveTo>
                  <a:pt x="0" y="4278630"/>
                </a:moveTo>
                <a:lnTo>
                  <a:pt x="2130004" y="0"/>
                </a:lnTo>
                <a:lnTo>
                  <a:pt x="4459468" y="0"/>
                </a:lnTo>
                <a:lnTo>
                  <a:pt x="2432510" y="4270241"/>
                </a:lnTo>
                <a:lnTo>
                  <a:pt x="0" y="4278630"/>
                </a:lnTo>
                <a:close/>
              </a:path>
            </a:pathLst>
          </a:custGeom>
        </p:spPr>
        <p:txBody>
          <a:bodyPr/>
          <a:lstStyle/>
          <a:p>
            <a:endParaRPr lang="en-MY"/>
          </a:p>
        </p:txBody>
      </p:sp>
      <p:pic>
        <p:nvPicPr>
          <p:cNvPr id="15" name="Picture 14" descr="Logo&#10;&#10;Description automatically generated">
            <a:extLst>
              <a:ext uri="{FF2B5EF4-FFF2-40B4-BE49-F238E27FC236}">
                <a16:creationId xmlns:a16="http://schemas.microsoft.com/office/drawing/2014/main" id="{12B52E9B-EBD9-59E5-FD4A-F852C1B6F5D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6666444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_layout_01">
    <p:bg>
      <p:bgPr>
        <a:solidFill>
          <a:srgbClr val="C04C4C"/>
        </a:solidFill>
        <a:effectLst/>
      </p:bgPr>
    </p:bg>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7597D312-FCF4-DE33-A475-5EF12430433B}"/>
              </a:ext>
            </a:extLst>
          </p:cNvPr>
          <p:cNvSpPr>
            <a:spLocks noGrp="1"/>
          </p:cNvSpPr>
          <p:nvPr>
            <p:ph type="ftr" sz="quarter" idx="10"/>
          </p:nvPr>
        </p:nvSpPr>
        <p:spPr/>
        <p:txBody>
          <a:bodyPr/>
          <a:lstStyle/>
          <a:p>
            <a:endParaRPr lang="en-MY" dirty="0"/>
          </a:p>
        </p:txBody>
      </p:sp>
      <p:sp>
        <p:nvSpPr>
          <p:cNvPr id="4" name="Slide Number Placeholder 3">
            <a:extLst>
              <a:ext uri="{FF2B5EF4-FFF2-40B4-BE49-F238E27FC236}">
                <a16:creationId xmlns:a16="http://schemas.microsoft.com/office/drawing/2014/main" id="{D2C172CD-6881-B6F2-739F-2CB7D2B50239}"/>
              </a:ext>
            </a:extLst>
          </p:cNvPr>
          <p:cNvSpPr>
            <a:spLocks noGrp="1"/>
          </p:cNvSpPr>
          <p:nvPr>
            <p:ph type="sldNum" sz="quarter" idx="11"/>
          </p:nvPr>
        </p:nvSpPr>
        <p:spPr/>
        <p:txBody>
          <a:bodyPr/>
          <a:lstStyle/>
          <a:p>
            <a:fld id="{7737D3DD-0AB3-4F16-99FA-6262B2B4036D}" type="slidenum">
              <a:rPr lang="en-MY" smtClean="0"/>
              <a:pPr/>
              <a:t>‹#›</a:t>
            </a:fld>
            <a:endParaRPr lang="en-MY" dirty="0"/>
          </a:p>
        </p:txBody>
      </p:sp>
      <p:sp>
        <p:nvSpPr>
          <p:cNvPr id="5" name="Rectangle 4">
            <a:extLst>
              <a:ext uri="{FF2B5EF4-FFF2-40B4-BE49-F238E27FC236}">
                <a16:creationId xmlns:a16="http://schemas.microsoft.com/office/drawing/2014/main" id="{0569989E-F336-675A-C17F-6BEC4980C6E2}"/>
              </a:ext>
            </a:extLst>
          </p:cNvPr>
          <p:cNvSpPr/>
          <p:nvPr userDrawn="1"/>
        </p:nvSpPr>
        <p:spPr>
          <a:xfrm>
            <a:off x="0" y="-1"/>
            <a:ext cx="12192000" cy="6858000"/>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a:p>
        </p:txBody>
      </p:sp>
      <p:pic>
        <p:nvPicPr>
          <p:cNvPr id="7" name="Picture 6">
            <a:extLst>
              <a:ext uri="{FF2B5EF4-FFF2-40B4-BE49-F238E27FC236}">
                <a16:creationId xmlns:a16="http://schemas.microsoft.com/office/drawing/2014/main" id="{A2B09A61-C8B8-77A3-B50F-C473B78F17E2}"/>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9" name="Freeform 88">
            <a:extLst>
              <a:ext uri="{FF2B5EF4-FFF2-40B4-BE49-F238E27FC236}">
                <a16:creationId xmlns:a16="http://schemas.microsoft.com/office/drawing/2014/main" id="{B895953F-CAF8-92F3-1EC5-F97B90F9D599}"/>
              </a:ext>
            </a:extLst>
          </p:cNvPr>
          <p:cNvSpPr>
            <a:spLocks noEditPoints="1"/>
          </p:cNvSpPr>
          <p:nvPr userDrawn="1"/>
        </p:nvSpPr>
        <p:spPr bwMode="auto">
          <a:xfrm rot="13500000">
            <a:off x="8565369" y="-3309433"/>
            <a:ext cx="12148525" cy="10716021"/>
          </a:xfrm>
          <a:custGeom>
            <a:avLst/>
            <a:gdLst>
              <a:gd name="T0" fmla="*/ 456 w 460"/>
              <a:gd name="T1" fmla="*/ 144 h 405"/>
              <a:gd name="T2" fmla="*/ 389 w 460"/>
              <a:gd name="T3" fmla="*/ 39 h 405"/>
              <a:gd name="T4" fmla="*/ 253 w 460"/>
              <a:gd name="T5" fmla="*/ 3 h 405"/>
              <a:gd name="T6" fmla="*/ 175 w 460"/>
              <a:gd name="T7" fmla="*/ 21 h 405"/>
              <a:gd name="T8" fmla="*/ 107 w 460"/>
              <a:gd name="T9" fmla="*/ 59 h 405"/>
              <a:gd name="T10" fmla="*/ 28 w 460"/>
              <a:gd name="T11" fmla="*/ 137 h 405"/>
              <a:gd name="T12" fmla="*/ 12 w 460"/>
              <a:gd name="T13" fmla="*/ 248 h 405"/>
              <a:gd name="T14" fmla="*/ 76 w 460"/>
              <a:gd name="T15" fmla="*/ 340 h 405"/>
              <a:gd name="T16" fmla="*/ 186 w 460"/>
              <a:gd name="T17" fmla="*/ 398 h 405"/>
              <a:gd name="T18" fmla="*/ 243 w 460"/>
              <a:gd name="T19" fmla="*/ 404 h 405"/>
              <a:gd name="T20" fmla="*/ 306 w 460"/>
              <a:gd name="T21" fmla="*/ 390 h 405"/>
              <a:gd name="T22" fmla="*/ 416 w 460"/>
              <a:gd name="T23" fmla="*/ 307 h 405"/>
              <a:gd name="T24" fmla="*/ 460 w 460"/>
              <a:gd name="T25" fmla="*/ 179 h 405"/>
              <a:gd name="T26" fmla="*/ 456 w 460"/>
              <a:gd name="T27" fmla="*/ 144 h 405"/>
              <a:gd name="T28" fmla="*/ 456 w 460"/>
              <a:gd name="T29" fmla="*/ 144 h 405"/>
              <a:gd name="T30" fmla="*/ 423 w 460"/>
              <a:gd name="T31" fmla="*/ 195 h 405"/>
              <a:gd name="T32" fmla="*/ 380 w 460"/>
              <a:gd name="T33" fmla="*/ 297 h 405"/>
              <a:gd name="T34" fmla="*/ 299 w 460"/>
              <a:gd name="T35" fmla="*/ 350 h 405"/>
              <a:gd name="T36" fmla="*/ 240 w 460"/>
              <a:gd name="T37" fmla="*/ 355 h 405"/>
              <a:gd name="T38" fmla="*/ 240 w 460"/>
              <a:gd name="T39" fmla="*/ 355 h 405"/>
              <a:gd name="T40" fmla="*/ 127 w 460"/>
              <a:gd name="T41" fmla="*/ 281 h 405"/>
              <a:gd name="T42" fmla="*/ 95 w 460"/>
              <a:gd name="T43" fmla="*/ 212 h 405"/>
              <a:gd name="T44" fmla="*/ 103 w 460"/>
              <a:gd name="T45" fmla="*/ 167 h 405"/>
              <a:gd name="T46" fmla="*/ 143 w 460"/>
              <a:gd name="T47" fmla="*/ 112 h 405"/>
              <a:gd name="T48" fmla="*/ 186 w 460"/>
              <a:gd name="T49" fmla="*/ 78 h 405"/>
              <a:gd name="T50" fmla="*/ 339 w 460"/>
              <a:gd name="T51" fmla="*/ 66 h 405"/>
              <a:gd name="T52" fmla="*/ 423 w 460"/>
              <a:gd name="T53" fmla="*/ 180 h 405"/>
              <a:gd name="T54" fmla="*/ 423 w 460"/>
              <a:gd name="T55" fmla="*/ 195 h 405"/>
              <a:gd name="T56" fmla="*/ 423 w 460"/>
              <a:gd name="T57" fmla="*/ 19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0" h="405">
                <a:moveTo>
                  <a:pt x="456" y="144"/>
                </a:moveTo>
                <a:cubicBezTo>
                  <a:pt x="447" y="102"/>
                  <a:pt x="423" y="64"/>
                  <a:pt x="389" y="39"/>
                </a:cubicBezTo>
                <a:cubicBezTo>
                  <a:pt x="350" y="11"/>
                  <a:pt x="299" y="0"/>
                  <a:pt x="253" y="3"/>
                </a:cubicBezTo>
                <a:cubicBezTo>
                  <a:pt x="226" y="5"/>
                  <a:pt x="200" y="11"/>
                  <a:pt x="175" y="21"/>
                </a:cubicBezTo>
                <a:cubicBezTo>
                  <a:pt x="151" y="31"/>
                  <a:pt x="129" y="44"/>
                  <a:pt x="107" y="59"/>
                </a:cubicBezTo>
                <a:cubicBezTo>
                  <a:pt x="77" y="80"/>
                  <a:pt x="48" y="106"/>
                  <a:pt x="28" y="137"/>
                </a:cubicBezTo>
                <a:cubicBezTo>
                  <a:pt x="7" y="171"/>
                  <a:pt x="0" y="210"/>
                  <a:pt x="12" y="248"/>
                </a:cubicBezTo>
                <a:cubicBezTo>
                  <a:pt x="23" y="284"/>
                  <a:pt x="48" y="316"/>
                  <a:pt x="76" y="340"/>
                </a:cubicBezTo>
                <a:cubicBezTo>
                  <a:pt x="108" y="367"/>
                  <a:pt x="145" y="389"/>
                  <a:pt x="186" y="398"/>
                </a:cubicBezTo>
                <a:cubicBezTo>
                  <a:pt x="205" y="403"/>
                  <a:pt x="224" y="405"/>
                  <a:pt x="243" y="404"/>
                </a:cubicBezTo>
                <a:cubicBezTo>
                  <a:pt x="264" y="402"/>
                  <a:pt x="286" y="398"/>
                  <a:pt x="306" y="390"/>
                </a:cubicBezTo>
                <a:cubicBezTo>
                  <a:pt x="350" y="374"/>
                  <a:pt x="388" y="344"/>
                  <a:pt x="416" y="307"/>
                </a:cubicBezTo>
                <a:cubicBezTo>
                  <a:pt x="444" y="270"/>
                  <a:pt x="460" y="225"/>
                  <a:pt x="460" y="179"/>
                </a:cubicBezTo>
                <a:cubicBezTo>
                  <a:pt x="460" y="167"/>
                  <a:pt x="459" y="155"/>
                  <a:pt x="456" y="144"/>
                </a:cubicBezTo>
                <a:cubicBezTo>
                  <a:pt x="453" y="127"/>
                  <a:pt x="460" y="160"/>
                  <a:pt x="456" y="144"/>
                </a:cubicBezTo>
                <a:close/>
                <a:moveTo>
                  <a:pt x="423" y="195"/>
                </a:moveTo>
                <a:cubicBezTo>
                  <a:pt x="422" y="232"/>
                  <a:pt x="404" y="270"/>
                  <a:pt x="380" y="297"/>
                </a:cubicBezTo>
                <a:cubicBezTo>
                  <a:pt x="358" y="322"/>
                  <a:pt x="330" y="340"/>
                  <a:pt x="299" y="350"/>
                </a:cubicBezTo>
                <a:cubicBezTo>
                  <a:pt x="280" y="356"/>
                  <a:pt x="260" y="357"/>
                  <a:pt x="240" y="355"/>
                </a:cubicBezTo>
                <a:cubicBezTo>
                  <a:pt x="240" y="355"/>
                  <a:pt x="240" y="355"/>
                  <a:pt x="240" y="355"/>
                </a:cubicBezTo>
                <a:cubicBezTo>
                  <a:pt x="193" y="349"/>
                  <a:pt x="156" y="317"/>
                  <a:pt x="127" y="281"/>
                </a:cubicBezTo>
                <a:cubicBezTo>
                  <a:pt x="111" y="262"/>
                  <a:pt x="98" y="238"/>
                  <a:pt x="95" y="212"/>
                </a:cubicBezTo>
                <a:cubicBezTo>
                  <a:pt x="94" y="197"/>
                  <a:pt x="97" y="181"/>
                  <a:pt x="103" y="167"/>
                </a:cubicBezTo>
                <a:cubicBezTo>
                  <a:pt x="112" y="146"/>
                  <a:pt x="127" y="128"/>
                  <a:pt x="143" y="112"/>
                </a:cubicBezTo>
                <a:cubicBezTo>
                  <a:pt x="156" y="99"/>
                  <a:pt x="170" y="87"/>
                  <a:pt x="186" y="78"/>
                </a:cubicBezTo>
                <a:cubicBezTo>
                  <a:pt x="232" y="51"/>
                  <a:pt x="289" y="46"/>
                  <a:pt x="339" y="66"/>
                </a:cubicBezTo>
                <a:cubicBezTo>
                  <a:pt x="385" y="85"/>
                  <a:pt x="421" y="129"/>
                  <a:pt x="423" y="180"/>
                </a:cubicBezTo>
                <a:cubicBezTo>
                  <a:pt x="423" y="185"/>
                  <a:pt x="423" y="190"/>
                  <a:pt x="423" y="195"/>
                </a:cubicBezTo>
                <a:cubicBezTo>
                  <a:pt x="423" y="197"/>
                  <a:pt x="423" y="194"/>
                  <a:pt x="423" y="195"/>
                </a:cubicBezTo>
                <a:close/>
              </a:path>
            </a:pathLst>
          </a:custGeom>
          <a:solidFill>
            <a:schemeClr val="bg1">
              <a:alpha val="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88">
            <a:extLst>
              <a:ext uri="{FF2B5EF4-FFF2-40B4-BE49-F238E27FC236}">
                <a16:creationId xmlns:a16="http://schemas.microsoft.com/office/drawing/2014/main" id="{063183E8-ED2B-748E-7754-13955CBFDBE0}"/>
              </a:ext>
            </a:extLst>
          </p:cNvPr>
          <p:cNvSpPr>
            <a:spLocks noEditPoints="1"/>
          </p:cNvSpPr>
          <p:nvPr userDrawn="1"/>
        </p:nvSpPr>
        <p:spPr bwMode="auto">
          <a:xfrm rot="1408779">
            <a:off x="6843673" y="-6248482"/>
            <a:ext cx="12148525" cy="10716021"/>
          </a:xfrm>
          <a:custGeom>
            <a:avLst/>
            <a:gdLst>
              <a:gd name="T0" fmla="*/ 456 w 460"/>
              <a:gd name="T1" fmla="*/ 144 h 405"/>
              <a:gd name="T2" fmla="*/ 389 w 460"/>
              <a:gd name="T3" fmla="*/ 39 h 405"/>
              <a:gd name="T4" fmla="*/ 253 w 460"/>
              <a:gd name="T5" fmla="*/ 3 h 405"/>
              <a:gd name="T6" fmla="*/ 175 w 460"/>
              <a:gd name="T7" fmla="*/ 21 h 405"/>
              <a:gd name="T8" fmla="*/ 107 w 460"/>
              <a:gd name="T9" fmla="*/ 59 h 405"/>
              <a:gd name="T10" fmla="*/ 28 w 460"/>
              <a:gd name="T11" fmla="*/ 137 h 405"/>
              <a:gd name="T12" fmla="*/ 12 w 460"/>
              <a:gd name="T13" fmla="*/ 248 h 405"/>
              <a:gd name="T14" fmla="*/ 76 w 460"/>
              <a:gd name="T15" fmla="*/ 340 h 405"/>
              <a:gd name="T16" fmla="*/ 186 w 460"/>
              <a:gd name="T17" fmla="*/ 398 h 405"/>
              <a:gd name="T18" fmla="*/ 243 w 460"/>
              <a:gd name="T19" fmla="*/ 404 h 405"/>
              <a:gd name="T20" fmla="*/ 306 w 460"/>
              <a:gd name="T21" fmla="*/ 390 h 405"/>
              <a:gd name="T22" fmla="*/ 416 w 460"/>
              <a:gd name="T23" fmla="*/ 307 h 405"/>
              <a:gd name="T24" fmla="*/ 460 w 460"/>
              <a:gd name="T25" fmla="*/ 179 h 405"/>
              <a:gd name="T26" fmla="*/ 456 w 460"/>
              <a:gd name="T27" fmla="*/ 144 h 405"/>
              <a:gd name="T28" fmla="*/ 456 w 460"/>
              <a:gd name="T29" fmla="*/ 144 h 405"/>
              <a:gd name="T30" fmla="*/ 423 w 460"/>
              <a:gd name="T31" fmla="*/ 195 h 405"/>
              <a:gd name="T32" fmla="*/ 380 w 460"/>
              <a:gd name="T33" fmla="*/ 297 h 405"/>
              <a:gd name="T34" fmla="*/ 299 w 460"/>
              <a:gd name="T35" fmla="*/ 350 h 405"/>
              <a:gd name="T36" fmla="*/ 240 w 460"/>
              <a:gd name="T37" fmla="*/ 355 h 405"/>
              <a:gd name="T38" fmla="*/ 240 w 460"/>
              <a:gd name="T39" fmla="*/ 355 h 405"/>
              <a:gd name="T40" fmla="*/ 127 w 460"/>
              <a:gd name="T41" fmla="*/ 281 h 405"/>
              <a:gd name="T42" fmla="*/ 95 w 460"/>
              <a:gd name="T43" fmla="*/ 212 h 405"/>
              <a:gd name="T44" fmla="*/ 103 w 460"/>
              <a:gd name="T45" fmla="*/ 167 h 405"/>
              <a:gd name="T46" fmla="*/ 143 w 460"/>
              <a:gd name="T47" fmla="*/ 112 h 405"/>
              <a:gd name="T48" fmla="*/ 186 w 460"/>
              <a:gd name="T49" fmla="*/ 78 h 405"/>
              <a:gd name="T50" fmla="*/ 339 w 460"/>
              <a:gd name="T51" fmla="*/ 66 h 405"/>
              <a:gd name="T52" fmla="*/ 423 w 460"/>
              <a:gd name="T53" fmla="*/ 180 h 405"/>
              <a:gd name="T54" fmla="*/ 423 w 460"/>
              <a:gd name="T55" fmla="*/ 195 h 405"/>
              <a:gd name="T56" fmla="*/ 423 w 460"/>
              <a:gd name="T57" fmla="*/ 19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0" h="405">
                <a:moveTo>
                  <a:pt x="456" y="144"/>
                </a:moveTo>
                <a:cubicBezTo>
                  <a:pt x="447" y="102"/>
                  <a:pt x="423" y="64"/>
                  <a:pt x="389" y="39"/>
                </a:cubicBezTo>
                <a:cubicBezTo>
                  <a:pt x="350" y="11"/>
                  <a:pt x="299" y="0"/>
                  <a:pt x="253" y="3"/>
                </a:cubicBezTo>
                <a:cubicBezTo>
                  <a:pt x="226" y="5"/>
                  <a:pt x="200" y="11"/>
                  <a:pt x="175" y="21"/>
                </a:cubicBezTo>
                <a:cubicBezTo>
                  <a:pt x="151" y="31"/>
                  <a:pt x="129" y="44"/>
                  <a:pt x="107" y="59"/>
                </a:cubicBezTo>
                <a:cubicBezTo>
                  <a:pt x="77" y="80"/>
                  <a:pt x="48" y="106"/>
                  <a:pt x="28" y="137"/>
                </a:cubicBezTo>
                <a:cubicBezTo>
                  <a:pt x="7" y="171"/>
                  <a:pt x="0" y="210"/>
                  <a:pt x="12" y="248"/>
                </a:cubicBezTo>
                <a:cubicBezTo>
                  <a:pt x="23" y="284"/>
                  <a:pt x="48" y="316"/>
                  <a:pt x="76" y="340"/>
                </a:cubicBezTo>
                <a:cubicBezTo>
                  <a:pt x="108" y="367"/>
                  <a:pt x="145" y="389"/>
                  <a:pt x="186" y="398"/>
                </a:cubicBezTo>
                <a:cubicBezTo>
                  <a:pt x="205" y="403"/>
                  <a:pt x="224" y="405"/>
                  <a:pt x="243" y="404"/>
                </a:cubicBezTo>
                <a:cubicBezTo>
                  <a:pt x="264" y="402"/>
                  <a:pt x="286" y="398"/>
                  <a:pt x="306" y="390"/>
                </a:cubicBezTo>
                <a:cubicBezTo>
                  <a:pt x="350" y="374"/>
                  <a:pt x="388" y="344"/>
                  <a:pt x="416" y="307"/>
                </a:cubicBezTo>
                <a:cubicBezTo>
                  <a:pt x="444" y="270"/>
                  <a:pt x="460" y="225"/>
                  <a:pt x="460" y="179"/>
                </a:cubicBezTo>
                <a:cubicBezTo>
                  <a:pt x="460" y="167"/>
                  <a:pt x="459" y="155"/>
                  <a:pt x="456" y="144"/>
                </a:cubicBezTo>
                <a:cubicBezTo>
                  <a:pt x="453" y="127"/>
                  <a:pt x="460" y="160"/>
                  <a:pt x="456" y="144"/>
                </a:cubicBezTo>
                <a:close/>
                <a:moveTo>
                  <a:pt x="423" y="195"/>
                </a:moveTo>
                <a:cubicBezTo>
                  <a:pt x="422" y="232"/>
                  <a:pt x="404" y="270"/>
                  <a:pt x="380" y="297"/>
                </a:cubicBezTo>
                <a:cubicBezTo>
                  <a:pt x="358" y="322"/>
                  <a:pt x="330" y="340"/>
                  <a:pt x="299" y="350"/>
                </a:cubicBezTo>
                <a:cubicBezTo>
                  <a:pt x="280" y="356"/>
                  <a:pt x="260" y="357"/>
                  <a:pt x="240" y="355"/>
                </a:cubicBezTo>
                <a:cubicBezTo>
                  <a:pt x="240" y="355"/>
                  <a:pt x="240" y="355"/>
                  <a:pt x="240" y="355"/>
                </a:cubicBezTo>
                <a:cubicBezTo>
                  <a:pt x="193" y="349"/>
                  <a:pt x="156" y="317"/>
                  <a:pt x="127" y="281"/>
                </a:cubicBezTo>
                <a:cubicBezTo>
                  <a:pt x="111" y="262"/>
                  <a:pt x="98" y="238"/>
                  <a:pt x="95" y="212"/>
                </a:cubicBezTo>
                <a:cubicBezTo>
                  <a:pt x="94" y="197"/>
                  <a:pt x="97" y="181"/>
                  <a:pt x="103" y="167"/>
                </a:cubicBezTo>
                <a:cubicBezTo>
                  <a:pt x="112" y="146"/>
                  <a:pt x="127" y="128"/>
                  <a:pt x="143" y="112"/>
                </a:cubicBezTo>
                <a:cubicBezTo>
                  <a:pt x="156" y="99"/>
                  <a:pt x="170" y="87"/>
                  <a:pt x="186" y="78"/>
                </a:cubicBezTo>
                <a:cubicBezTo>
                  <a:pt x="232" y="51"/>
                  <a:pt x="289" y="46"/>
                  <a:pt x="339" y="66"/>
                </a:cubicBezTo>
                <a:cubicBezTo>
                  <a:pt x="385" y="85"/>
                  <a:pt x="421" y="129"/>
                  <a:pt x="423" y="180"/>
                </a:cubicBezTo>
                <a:cubicBezTo>
                  <a:pt x="423" y="185"/>
                  <a:pt x="423" y="190"/>
                  <a:pt x="423" y="195"/>
                </a:cubicBezTo>
                <a:cubicBezTo>
                  <a:pt x="423" y="197"/>
                  <a:pt x="423" y="194"/>
                  <a:pt x="423" y="195"/>
                </a:cubicBezTo>
                <a:close/>
              </a:path>
            </a:pathLst>
          </a:custGeom>
          <a:solidFill>
            <a:schemeClr val="bg1">
              <a:alpha val="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Picture Placeholder 2">
            <a:extLst>
              <a:ext uri="{FF2B5EF4-FFF2-40B4-BE49-F238E27FC236}">
                <a16:creationId xmlns:a16="http://schemas.microsoft.com/office/drawing/2014/main" id="{070865CC-7406-8BF6-F1B8-F40A463E721C}"/>
              </a:ext>
            </a:extLst>
          </p:cNvPr>
          <p:cNvSpPr>
            <a:spLocks noGrp="1"/>
          </p:cNvSpPr>
          <p:nvPr>
            <p:ph type="pic" sz="quarter" idx="13"/>
          </p:nvPr>
        </p:nvSpPr>
        <p:spPr>
          <a:xfrm>
            <a:off x="-109538" y="-83942"/>
            <a:ext cx="7441671" cy="7093790"/>
          </a:xfrm>
          <a:custGeom>
            <a:avLst/>
            <a:gdLst>
              <a:gd name="connsiteX0" fmla="*/ 0 w 2905125"/>
              <a:gd name="connsiteY0" fmla="*/ 0 h 4278630"/>
              <a:gd name="connsiteX1" fmla="*/ 2049449 w 2905125"/>
              <a:gd name="connsiteY1" fmla="*/ 0 h 4278630"/>
              <a:gd name="connsiteX2" fmla="*/ 2905125 w 2905125"/>
              <a:gd name="connsiteY2" fmla="*/ 855676 h 4278630"/>
              <a:gd name="connsiteX3" fmla="*/ 2905125 w 2905125"/>
              <a:gd name="connsiteY3" fmla="*/ 4278630 h 4278630"/>
              <a:gd name="connsiteX4" fmla="*/ 0 w 2905125"/>
              <a:gd name="connsiteY4" fmla="*/ 4278630 h 4278630"/>
              <a:gd name="connsiteX5" fmla="*/ 0 w 2905125"/>
              <a:gd name="connsiteY5" fmla="*/ 0 h 4278630"/>
              <a:gd name="connsiteX0" fmla="*/ 0 w 5206987"/>
              <a:gd name="connsiteY0" fmla="*/ 971550 h 5250180"/>
              <a:gd name="connsiteX1" fmla="*/ 5206987 w 5206987"/>
              <a:gd name="connsiteY1" fmla="*/ 0 h 5250180"/>
              <a:gd name="connsiteX2" fmla="*/ 2905125 w 5206987"/>
              <a:gd name="connsiteY2" fmla="*/ 1827226 h 5250180"/>
              <a:gd name="connsiteX3" fmla="*/ 2905125 w 5206987"/>
              <a:gd name="connsiteY3" fmla="*/ 5250180 h 5250180"/>
              <a:gd name="connsiteX4" fmla="*/ 0 w 5206987"/>
              <a:gd name="connsiteY4" fmla="*/ 5250180 h 5250180"/>
              <a:gd name="connsiteX5" fmla="*/ 0 w 5206987"/>
              <a:gd name="connsiteY5" fmla="*/ 971550 h 5250180"/>
              <a:gd name="connsiteX0" fmla="*/ 0 w 5206987"/>
              <a:gd name="connsiteY0" fmla="*/ 971550 h 6827851"/>
              <a:gd name="connsiteX1" fmla="*/ 5206987 w 5206987"/>
              <a:gd name="connsiteY1" fmla="*/ 0 h 6827851"/>
              <a:gd name="connsiteX2" fmla="*/ 3405188 w 5206987"/>
              <a:gd name="connsiteY2" fmla="*/ 6827851 h 6827851"/>
              <a:gd name="connsiteX3" fmla="*/ 2905125 w 5206987"/>
              <a:gd name="connsiteY3" fmla="*/ 5250180 h 6827851"/>
              <a:gd name="connsiteX4" fmla="*/ 0 w 5206987"/>
              <a:gd name="connsiteY4" fmla="*/ 5250180 h 6827851"/>
              <a:gd name="connsiteX5" fmla="*/ 0 w 5206987"/>
              <a:gd name="connsiteY5" fmla="*/ 971550 h 6827851"/>
              <a:gd name="connsiteX0" fmla="*/ 1323975 w 6530962"/>
              <a:gd name="connsiteY0" fmla="*/ 971550 h 6950393"/>
              <a:gd name="connsiteX1" fmla="*/ 6530962 w 6530962"/>
              <a:gd name="connsiteY1" fmla="*/ 0 h 6950393"/>
              <a:gd name="connsiteX2" fmla="*/ 4729163 w 6530962"/>
              <a:gd name="connsiteY2" fmla="*/ 6827851 h 6950393"/>
              <a:gd name="connsiteX3" fmla="*/ 0 w 6530962"/>
              <a:gd name="connsiteY3" fmla="*/ 6950393 h 6950393"/>
              <a:gd name="connsiteX4" fmla="*/ 1323975 w 6530962"/>
              <a:gd name="connsiteY4" fmla="*/ 5250180 h 6950393"/>
              <a:gd name="connsiteX5" fmla="*/ 1323975 w 6530962"/>
              <a:gd name="connsiteY5" fmla="*/ 971550 h 6950393"/>
              <a:gd name="connsiteX0" fmla="*/ 1323975 w 6530962"/>
              <a:gd name="connsiteY0" fmla="*/ 971550 h 7127888"/>
              <a:gd name="connsiteX1" fmla="*/ 6530962 w 6530962"/>
              <a:gd name="connsiteY1" fmla="*/ 0 h 7127888"/>
              <a:gd name="connsiteX2" fmla="*/ 5386388 w 6530962"/>
              <a:gd name="connsiteY2" fmla="*/ 7127888 h 7127888"/>
              <a:gd name="connsiteX3" fmla="*/ 0 w 6530962"/>
              <a:gd name="connsiteY3" fmla="*/ 6950393 h 7127888"/>
              <a:gd name="connsiteX4" fmla="*/ 1323975 w 6530962"/>
              <a:gd name="connsiteY4" fmla="*/ 5250180 h 7127888"/>
              <a:gd name="connsiteX5" fmla="*/ 1323975 w 6530962"/>
              <a:gd name="connsiteY5" fmla="*/ 971550 h 7127888"/>
              <a:gd name="connsiteX0" fmla="*/ 1323975 w 6530962"/>
              <a:gd name="connsiteY0" fmla="*/ 971550 h 7013588"/>
              <a:gd name="connsiteX1" fmla="*/ 6530962 w 6530962"/>
              <a:gd name="connsiteY1" fmla="*/ 0 h 7013588"/>
              <a:gd name="connsiteX2" fmla="*/ 5514976 w 6530962"/>
              <a:gd name="connsiteY2" fmla="*/ 7013588 h 7013588"/>
              <a:gd name="connsiteX3" fmla="*/ 0 w 6530962"/>
              <a:gd name="connsiteY3" fmla="*/ 6950393 h 7013588"/>
              <a:gd name="connsiteX4" fmla="*/ 1323975 w 6530962"/>
              <a:gd name="connsiteY4" fmla="*/ 5250180 h 7013588"/>
              <a:gd name="connsiteX5" fmla="*/ 1323975 w 6530962"/>
              <a:gd name="connsiteY5" fmla="*/ 971550 h 7013588"/>
              <a:gd name="connsiteX0" fmla="*/ 1338263 w 6545250"/>
              <a:gd name="connsiteY0" fmla="*/ 971550 h 7050406"/>
              <a:gd name="connsiteX1" fmla="*/ 6545250 w 6545250"/>
              <a:gd name="connsiteY1" fmla="*/ 0 h 7050406"/>
              <a:gd name="connsiteX2" fmla="*/ 5529264 w 6545250"/>
              <a:gd name="connsiteY2" fmla="*/ 7013588 h 7050406"/>
              <a:gd name="connsiteX3" fmla="*/ 0 w 6545250"/>
              <a:gd name="connsiteY3" fmla="*/ 7050406 h 7050406"/>
              <a:gd name="connsiteX4" fmla="*/ 1338263 w 6545250"/>
              <a:gd name="connsiteY4" fmla="*/ 5250180 h 7050406"/>
              <a:gd name="connsiteX5" fmla="*/ 1338263 w 6545250"/>
              <a:gd name="connsiteY5" fmla="*/ 971550 h 7050406"/>
              <a:gd name="connsiteX0" fmla="*/ 1338263 w 6545250"/>
              <a:gd name="connsiteY0" fmla="*/ 971550 h 7050406"/>
              <a:gd name="connsiteX1" fmla="*/ 6545250 w 6545250"/>
              <a:gd name="connsiteY1" fmla="*/ 0 h 7050406"/>
              <a:gd name="connsiteX2" fmla="*/ 5529264 w 6545250"/>
              <a:gd name="connsiteY2" fmla="*/ 7013588 h 7050406"/>
              <a:gd name="connsiteX3" fmla="*/ 0 w 6545250"/>
              <a:gd name="connsiteY3" fmla="*/ 7050406 h 7050406"/>
              <a:gd name="connsiteX4" fmla="*/ 1338263 w 6545250"/>
              <a:gd name="connsiteY4" fmla="*/ 5250180 h 7050406"/>
              <a:gd name="connsiteX5" fmla="*/ 1338263 w 6545250"/>
              <a:gd name="connsiteY5" fmla="*/ 971550 h 7050406"/>
              <a:gd name="connsiteX0" fmla="*/ 2424113 w 6545250"/>
              <a:gd name="connsiteY0" fmla="*/ 0 h 7078982"/>
              <a:gd name="connsiteX1" fmla="*/ 6545250 w 6545250"/>
              <a:gd name="connsiteY1" fmla="*/ 28576 h 7078982"/>
              <a:gd name="connsiteX2" fmla="*/ 5529264 w 6545250"/>
              <a:gd name="connsiteY2" fmla="*/ 7042164 h 7078982"/>
              <a:gd name="connsiteX3" fmla="*/ 0 w 6545250"/>
              <a:gd name="connsiteY3" fmla="*/ 7078982 h 7078982"/>
              <a:gd name="connsiteX4" fmla="*/ 1338263 w 6545250"/>
              <a:gd name="connsiteY4" fmla="*/ 5278756 h 7078982"/>
              <a:gd name="connsiteX5" fmla="*/ 2424113 w 6545250"/>
              <a:gd name="connsiteY5" fmla="*/ 0 h 7078982"/>
              <a:gd name="connsiteX0" fmla="*/ 2424113 w 7045312"/>
              <a:gd name="connsiteY0" fmla="*/ 28574 h 7107556"/>
              <a:gd name="connsiteX1" fmla="*/ 7045312 w 7045312"/>
              <a:gd name="connsiteY1" fmla="*/ 0 h 7107556"/>
              <a:gd name="connsiteX2" fmla="*/ 5529264 w 7045312"/>
              <a:gd name="connsiteY2" fmla="*/ 7070738 h 7107556"/>
              <a:gd name="connsiteX3" fmla="*/ 0 w 7045312"/>
              <a:gd name="connsiteY3" fmla="*/ 7107556 h 7107556"/>
              <a:gd name="connsiteX4" fmla="*/ 1338263 w 7045312"/>
              <a:gd name="connsiteY4" fmla="*/ 5307330 h 7107556"/>
              <a:gd name="connsiteX5" fmla="*/ 2424113 w 7045312"/>
              <a:gd name="connsiteY5" fmla="*/ 28574 h 7107556"/>
              <a:gd name="connsiteX0" fmla="*/ 2424113 w 7045312"/>
              <a:gd name="connsiteY0" fmla="*/ 28574 h 7107556"/>
              <a:gd name="connsiteX1" fmla="*/ 7045312 w 7045312"/>
              <a:gd name="connsiteY1" fmla="*/ 0 h 7107556"/>
              <a:gd name="connsiteX2" fmla="*/ 5529264 w 7045312"/>
              <a:gd name="connsiteY2" fmla="*/ 7070738 h 7107556"/>
              <a:gd name="connsiteX3" fmla="*/ 0 w 7045312"/>
              <a:gd name="connsiteY3" fmla="*/ 7107556 h 7107556"/>
              <a:gd name="connsiteX4" fmla="*/ 2424113 w 7045312"/>
              <a:gd name="connsiteY4" fmla="*/ 28574 h 7107556"/>
              <a:gd name="connsiteX0" fmla="*/ 2424113 w 7045312"/>
              <a:gd name="connsiteY0" fmla="*/ 28574 h 7107556"/>
              <a:gd name="connsiteX1" fmla="*/ 7045312 w 7045312"/>
              <a:gd name="connsiteY1" fmla="*/ 0 h 7107556"/>
              <a:gd name="connsiteX2" fmla="*/ 5529264 w 7045312"/>
              <a:gd name="connsiteY2" fmla="*/ 7070738 h 7107556"/>
              <a:gd name="connsiteX3" fmla="*/ 0 w 7045312"/>
              <a:gd name="connsiteY3" fmla="*/ 7107556 h 7107556"/>
              <a:gd name="connsiteX4" fmla="*/ 2424113 w 7045312"/>
              <a:gd name="connsiteY4" fmla="*/ 28574 h 7107556"/>
              <a:gd name="connsiteX0" fmla="*/ 2424113 w 8090341"/>
              <a:gd name="connsiteY0" fmla="*/ 16698 h 7095680"/>
              <a:gd name="connsiteX1" fmla="*/ 8090341 w 8090341"/>
              <a:gd name="connsiteY1" fmla="*/ 0 h 7095680"/>
              <a:gd name="connsiteX2" fmla="*/ 5529264 w 8090341"/>
              <a:gd name="connsiteY2" fmla="*/ 7058862 h 7095680"/>
              <a:gd name="connsiteX3" fmla="*/ 0 w 8090341"/>
              <a:gd name="connsiteY3" fmla="*/ 7095680 h 7095680"/>
              <a:gd name="connsiteX4" fmla="*/ 2424113 w 8090341"/>
              <a:gd name="connsiteY4" fmla="*/ 16698 h 7095680"/>
              <a:gd name="connsiteX0" fmla="*/ 2424113 w 8173468"/>
              <a:gd name="connsiteY0" fmla="*/ 0 h 7078982"/>
              <a:gd name="connsiteX1" fmla="*/ 8173468 w 8173468"/>
              <a:gd name="connsiteY1" fmla="*/ 18928 h 7078982"/>
              <a:gd name="connsiteX2" fmla="*/ 5529264 w 8173468"/>
              <a:gd name="connsiteY2" fmla="*/ 7042164 h 7078982"/>
              <a:gd name="connsiteX3" fmla="*/ 0 w 8173468"/>
              <a:gd name="connsiteY3" fmla="*/ 7078982 h 7078982"/>
              <a:gd name="connsiteX4" fmla="*/ 2424113 w 8173468"/>
              <a:gd name="connsiteY4" fmla="*/ 0 h 7078982"/>
              <a:gd name="connsiteX0" fmla="*/ 2424113 w 8173468"/>
              <a:gd name="connsiteY0" fmla="*/ 16698 h 7095680"/>
              <a:gd name="connsiteX1" fmla="*/ 8173468 w 8173468"/>
              <a:gd name="connsiteY1" fmla="*/ 0 h 7095680"/>
              <a:gd name="connsiteX2" fmla="*/ 5529264 w 8173468"/>
              <a:gd name="connsiteY2" fmla="*/ 7058862 h 7095680"/>
              <a:gd name="connsiteX3" fmla="*/ 0 w 8173468"/>
              <a:gd name="connsiteY3" fmla="*/ 7095680 h 7095680"/>
              <a:gd name="connsiteX4" fmla="*/ 2424113 w 8173468"/>
              <a:gd name="connsiteY4" fmla="*/ 16698 h 7095680"/>
              <a:gd name="connsiteX0" fmla="*/ 2424113 w 8173468"/>
              <a:gd name="connsiteY0" fmla="*/ 28574 h 7107556"/>
              <a:gd name="connsiteX1" fmla="*/ 8173468 w 8173468"/>
              <a:gd name="connsiteY1" fmla="*/ 0 h 7107556"/>
              <a:gd name="connsiteX2" fmla="*/ 5529264 w 8173468"/>
              <a:gd name="connsiteY2" fmla="*/ 7070738 h 7107556"/>
              <a:gd name="connsiteX3" fmla="*/ 0 w 8173468"/>
              <a:gd name="connsiteY3" fmla="*/ 7107556 h 7107556"/>
              <a:gd name="connsiteX4" fmla="*/ 2424113 w 8173468"/>
              <a:gd name="connsiteY4" fmla="*/ 28574 h 7107556"/>
              <a:gd name="connsiteX0" fmla="*/ 2424113 w 8204204"/>
              <a:gd name="connsiteY0" fmla="*/ 28574 h 7107556"/>
              <a:gd name="connsiteX1" fmla="*/ 8204204 w 8204204"/>
              <a:gd name="connsiteY1" fmla="*/ 0 h 7107556"/>
              <a:gd name="connsiteX2" fmla="*/ 5529264 w 8204204"/>
              <a:gd name="connsiteY2" fmla="*/ 7070738 h 7107556"/>
              <a:gd name="connsiteX3" fmla="*/ 0 w 8204204"/>
              <a:gd name="connsiteY3" fmla="*/ 7107556 h 7107556"/>
              <a:gd name="connsiteX4" fmla="*/ 2424113 w 8204204"/>
              <a:gd name="connsiteY4" fmla="*/ 28574 h 7107556"/>
              <a:gd name="connsiteX0" fmla="*/ 2424113 w 8219573"/>
              <a:gd name="connsiteY0" fmla="*/ 28574 h 7107556"/>
              <a:gd name="connsiteX1" fmla="*/ 8219573 w 8219573"/>
              <a:gd name="connsiteY1" fmla="*/ 0 h 7107556"/>
              <a:gd name="connsiteX2" fmla="*/ 5529264 w 8219573"/>
              <a:gd name="connsiteY2" fmla="*/ 7070738 h 7107556"/>
              <a:gd name="connsiteX3" fmla="*/ 0 w 8219573"/>
              <a:gd name="connsiteY3" fmla="*/ 7107556 h 7107556"/>
              <a:gd name="connsiteX4" fmla="*/ 2424113 w 8219573"/>
              <a:gd name="connsiteY4" fmla="*/ 28574 h 7107556"/>
              <a:gd name="connsiteX0" fmla="*/ 2424113 w 8265677"/>
              <a:gd name="connsiteY0" fmla="*/ 20889 h 7099871"/>
              <a:gd name="connsiteX1" fmla="*/ 8265677 w 8265677"/>
              <a:gd name="connsiteY1" fmla="*/ 0 h 7099871"/>
              <a:gd name="connsiteX2" fmla="*/ 5529264 w 8265677"/>
              <a:gd name="connsiteY2" fmla="*/ 7063053 h 7099871"/>
              <a:gd name="connsiteX3" fmla="*/ 0 w 8265677"/>
              <a:gd name="connsiteY3" fmla="*/ 7099871 h 7099871"/>
              <a:gd name="connsiteX4" fmla="*/ 2424113 w 8265677"/>
              <a:gd name="connsiteY4" fmla="*/ 20889 h 7099871"/>
              <a:gd name="connsiteX0" fmla="*/ 2424113 w 8288729"/>
              <a:gd name="connsiteY0" fmla="*/ 20889 h 7099871"/>
              <a:gd name="connsiteX1" fmla="*/ 8288729 w 8288729"/>
              <a:gd name="connsiteY1" fmla="*/ 0 h 7099871"/>
              <a:gd name="connsiteX2" fmla="*/ 5529264 w 8288729"/>
              <a:gd name="connsiteY2" fmla="*/ 7063053 h 7099871"/>
              <a:gd name="connsiteX3" fmla="*/ 0 w 8288729"/>
              <a:gd name="connsiteY3" fmla="*/ 7099871 h 7099871"/>
              <a:gd name="connsiteX4" fmla="*/ 2424113 w 8288729"/>
              <a:gd name="connsiteY4" fmla="*/ 20889 h 7099871"/>
              <a:gd name="connsiteX0" fmla="*/ 2424113 w 8319465"/>
              <a:gd name="connsiteY0" fmla="*/ 5521 h 7084503"/>
              <a:gd name="connsiteX1" fmla="*/ 8319465 w 8319465"/>
              <a:gd name="connsiteY1" fmla="*/ 0 h 7084503"/>
              <a:gd name="connsiteX2" fmla="*/ 5529264 w 8319465"/>
              <a:gd name="connsiteY2" fmla="*/ 7047685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544632 w 8319465"/>
              <a:gd name="connsiteY2" fmla="*/ 7047685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583052 w 8319465"/>
              <a:gd name="connsiteY2" fmla="*/ 7047685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621472 w 8319465"/>
              <a:gd name="connsiteY2" fmla="*/ 7047685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698313 w 8319465"/>
              <a:gd name="connsiteY2" fmla="*/ 7063054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721365 w 8319465"/>
              <a:gd name="connsiteY2" fmla="*/ 7063054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736733 w 8319465"/>
              <a:gd name="connsiteY2" fmla="*/ 7063054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759785 w 8319465"/>
              <a:gd name="connsiteY2" fmla="*/ 7063054 h 7084503"/>
              <a:gd name="connsiteX3" fmla="*/ 0 w 8319465"/>
              <a:gd name="connsiteY3" fmla="*/ 7084503 h 7084503"/>
              <a:gd name="connsiteX4" fmla="*/ 2424113 w 8319465"/>
              <a:gd name="connsiteY4" fmla="*/ 5521 h 7084503"/>
              <a:gd name="connsiteX0" fmla="*/ 2424113 w 8319465"/>
              <a:gd name="connsiteY0" fmla="*/ 5521 h 7093790"/>
              <a:gd name="connsiteX1" fmla="*/ 8319465 w 8319465"/>
              <a:gd name="connsiteY1" fmla="*/ 0 h 7093790"/>
              <a:gd name="connsiteX2" fmla="*/ 5782837 w 8319465"/>
              <a:gd name="connsiteY2" fmla="*/ 7093790 h 7093790"/>
              <a:gd name="connsiteX3" fmla="*/ 0 w 8319465"/>
              <a:gd name="connsiteY3" fmla="*/ 7084503 h 7093790"/>
              <a:gd name="connsiteX4" fmla="*/ 2424113 w 8319465"/>
              <a:gd name="connsiteY4" fmla="*/ 5521 h 7093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19465" h="7093790">
                <a:moveTo>
                  <a:pt x="2424113" y="5521"/>
                </a:moveTo>
                <a:lnTo>
                  <a:pt x="8319465" y="0"/>
                </a:lnTo>
                <a:lnTo>
                  <a:pt x="5782837" y="7093790"/>
                </a:lnTo>
                <a:lnTo>
                  <a:pt x="0" y="7084503"/>
                </a:lnTo>
                <a:lnTo>
                  <a:pt x="2424113" y="5521"/>
                </a:lnTo>
                <a:close/>
              </a:path>
            </a:pathLst>
          </a:custGeom>
        </p:spPr>
        <p:txBody>
          <a:bodyPr/>
          <a:lstStyle/>
          <a:p>
            <a:endParaRPr lang="en-MY"/>
          </a:p>
        </p:txBody>
      </p:sp>
    </p:spTree>
    <p:extLst>
      <p:ext uri="{BB962C8B-B14F-4D97-AF65-F5344CB8AC3E}">
        <p14:creationId xmlns:p14="http://schemas.microsoft.com/office/powerpoint/2010/main" val="37857510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blank_layout_0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8B2AE6E-5012-F925-B9E0-2C9A3DBC0A6A}"/>
              </a:ext>
            </a:extLst>
          </p:cNvPr>
          <p:cNvSpPr/>
          <p:nvPr userDrawn="1"/>
        </p:nvSpPr>
        <p:spPr>
          <a:xfrm>
            <a:off x="0" y="-1"/>
            <a:ext cx="1219200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a:p>
        </p:txBody>
      </p:sp>
      <p:pic>
        <p:nvPicPr>
          <p:cNvPr id="6" name="Picture 5">
            <a:extLst>
              <a:ext uri="{FF2B5EF4-FFF2-40B4-BE49-F238E27FC236}">
                <a16:creationId xmlns:a16="http://schemas.microsoft.com/office/drawing/2014/main" id="{E6CB95AD-15CE-F7B7-4048-D4BC4039F11A}"/>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5" name="Rectangle 4">
            <a:extLst>
              <a:ext uri="{FF2B5EF4-FFF2-40B4-BE49-F238E27FC236}">
                <a16:creationId xmlns:a16="http://schemas.microsoft.com/office/drawing/2014/main" id="{221C01C2-421D-6D47-A4A6-F3FBD49FCCD9}"/>
              </a:ext>
            </a:extLst>
          </p:cNvPr>
          <p:cNvSpPr/>
          <p:nvPr userDrawn="1"/>
        </p:nvSpPr>
        <p:spPr>
          <a:xfrm rot="10800000">
            <a:off x="12096521" y="0"/>
            <a:ext cx="99164" cy="3058510"/>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7" name="Rectangle 6">
            <a:extLst>
              <a:ext uri="{FF2B5EF4-FFF2-40B4-BE49-F238E27FC236}">
                <a16:creationId xmlns:a16="http://schemas.microsoft.com/office/drawing/2014/main" id="{0BD78213-2FB4-C549-781F-4073598A4AE7}"/>
              </a:ext>
            </a:extLst>
          </p:cNvPr>
          <p:cNvSpPr/>
          <p:nvPr userDrawn="1"/>
        </p:nvSpPr>
        <p:spPr>
          <a:xfrm rot="10800000">
            <a:off x="12096718" y="3139623"/>
            <a:ext cx="99164" cy="433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8" name="Rectangle 7">
            <a:extLst>
              <a:ext uri="{FF2B5EF4-FFF2-40B4-BE49-F238E27FC236}">
                <a16:creationId xmlns:a16="http://schemas.microsoft.com/office/drawing/2014/main" id="{EF466068-AD20-659C-746B-81BEE50E9ADA}"/>
              </a:ext>
            </a:extLst>
          </p:cNvPr>
          <p:cNvSpPr/>
          <p:nvPr userDrawn="1"/>
        </p:nvSpPr>
        <p:spPr>
          <a:xfrm rot="10800000">
            <a:off x="12096521" y="3654629"/>
            <a:ext cx="99164" cy="433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15" name="Diagonal Stripe 14">
            <a:extLst>
              <a:ext uri="{FF2B5EF4-FFF2-40B4-BE49-F238E27FC236}">
                <a16:creationId xmlns:a16="http://schemas.microsoft.com/office/drawing/2014/main" id="{D82BA350-C437-1B6C-0082-CD7CF0CE547D}"/>
              </a:ext>
            </a:extLst>
          </p:cNvPr>
          <p:cNvSpPr/>
          <p:nvPr userDrawn="1"/>
        </p:nvSpPr>
        <p:spPr>
          <a:xfrm>
            <a:off x="0" y="0"/>
            <a:ext cx="5606143" cy="6858000"/>
          </a:xfrm>
          <a:prstGeom prst="diagStripe">
            <a:avLst/>
          </a:prstGeom>
          <a:solidFill>
            <a:schemeClr val="bg1">
              <a:lumMod val="75000"/>
              <a:alpha val="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dirty="0">
              <a:solidFill>
                <a:schemeClr val="tx1"/>
              </a:solidFill>
            </a:endParaRPr>
          </a:p>
        </p:txBody>
      </p:sp>
    </p:spTree>
    <p:extLst>
      <p:ext uri="{BB962C8B-B14F-4D97-AF65-F5344CB8AC3E}">
        <p14:creationId xmlns:p14="http://schemas.microsoft.com/office/powerpoint/2010/main" val="982216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intro">
    <p:bg>
      <p:bgPr>
        <a:solidFill>
          <a:srgbClr val="2C2C2C"/>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09DAC918-69A7-1F81-9143-C4470BEA4510}"/>
              </a:ext>
            </a:extLst>
          </p:cNvPr>
          <p:cNvSpPr/>
          <p:nvPr userDrawn="1"/>
        </p:nvSpPr>
        <p:spPr>
          <a:xfrm>
            <a:off x="0" y="0"/>
            <a:ext cx="12192000" cy="6858000"/>
          </a:xfrm>
          <a:prstGeom prst="rect">
            <a:avLst/>
          </a:prstGeom>
          <a:gradFill>
            <a:gsLst>
              <a:gs pos="52000">
                <a:schemeClr val="bg1"/>
              </a:gs>
              <a:gs pos="82000">
                <a:schemeClr val="bg1">
                  <a:lumMod val="95000"/>
                </a:schemeClr>
              </a:gs>
              <a:gs pos="100000">
                <a:schemeClr val="bg1"/>
              </a:gs>
            </a:gsLst>
            <a:lin ang="6000000" scaled="0"/>
          </a:gradFill>
          <a:ln w="71585" cap="flat">
            <a:noFill/>
            <a:prstDash val="solid"/>
            <a:miter/>
          </a:ln>
        </p:spPr>
        <p:txBody>
          <a:bodyPr rtlCol="0" anchor="ctr"/>
          <a:lstStyle/>
          <a:p>
            <a:pPr algn="l"/>
            <a:endParaRPr lang="en-MY"/>
          </a:p>
        </p:txBody>
      </p:sp>
      <p:sp>
        <p:nvSpPr>
          <p:cNvPr id="59" name="Picture Placeholder 58">
            <a:extLst>
              <a:ext uri="{FF2B5EF4-FFF2-40B4-BE49-F238E27FC236}">
                <a16:creationId xmlns:a16="http://schemas.microsoft.com/office/drawing/2014/main" id="{24F89DFC-6C4C-1B65-FADE-ED74049BFD28}"/>
              </a:ext>
            </a:extLst>
          </p:cNvPr>
          <p:cNvSpPr>
            <a:spLocks noGrp="1"/>
          </p:cNvSpPr>
          <p:nvPr>
            <p:ph type="pic" sz="quarter" idx="10"/>
          </p:nvPr>
        </p:nvSpPr>
        <p:spPr>
          <a:xfrm>
            <a:off x="4527052" y="-39938"/>
            <a:ext cx="7679193" cy="7005082"/>
          </a:xfrm>
          <a:custGeom>
            <a:avLst/>
            <a:gdLst>
              <a:gd name="connsiteX0" fmla="*/ 7 w 6342063"/>
              <a:gd name="connsiteY0" fmla="*/ 2636495 h 6902450"/>
              <a:gd name="connsiteX1" fmla="*/ 3171032 w 6342063"/>
              <a:gd name="connsiteY1" fmla="*/ 0 h 6902450"/>
              <a:gd name="connsiteX2" fmla="*/ 6342056 w 6342063"/>
              <a:gd name="connsiteY2" fmla="*/ 2636495 h 6902450"/>
              <a:gd name="connsiteX3" fmla="*/ 5130833 w 6342063"/>
              <a:gd name="connsiteY3" fmla="*/ 6902432 h 6902450"/>
              <a:gd name="connsiteX4" fmla="*/ 1211230 w 6342063"/>
              <a:gd name="connsiteY4" fmla="*/ 6902432 h 6902450"/>
              <a:gd name="connsiteX5" fmla="*/ 7 w 6342063"/>
              <a:gd name="connsiteY5" fmla="*/ 2636495 h 6902450"/>
              <a:gd name="connsiteX0" fmla="*/ 930398 w 7272447"/>
              <a:gd name="connsiteY0" fmla="*/ 2636495 h 6902432"/>
              <a:gd name="connsiteX1" fmla="*/ 4101423 w 7272447"/>
              <a:gd name="connsiteY1" fmla="*/ 0 h 6902432"/>
              <a:gd name="connsiteX2" fmla="*/ 7272447 w 7272447"/>
              <a:gd name="connsiteY2" fmla="*/ 2636495 h 6902432"/>
              <a:gd name="connsiteX3" fmla="*/ 6061224 w 7272447"/>
              <a:gd name="connsiteY3" fmla="*/ 6902432 h 6902432"/>
              <a:gd name="connsiteX4" fmla="*/ 0 w 7272447"/>
              <a:gd name="connsiteY4" fmla="*/ 6866337 h 6902432"/>
              <a:gd name="connsiteX5" fmla="*/ 930398 w 7272447"/>
              <a:gd name="connsiteY5" fmla="*/ 2636495 h 6902432"/>
              <a:gd name="connsiteX0" fmla="*/ 3637504 w 7272447"/>
              <a:gd name="connsiteY0" fmla="*/ 25642 h 6902432"/>
              <a:gd name="connsiteX1" fmla="*/ 4101423 w 7272447"/>
              <a:gd name="connsiteY1" fmla="*/ 0 h 6902432"/>
              <a:gd name="connsiteX2" fmla="*/ 7272447 w 7272447"/>
              <a:gd name="connsiteY2" fmla="*/ 2636495 h 6902432"/>
              <a:gd name="connsiteX3" fmla="*/ 6061224 w 7272447"/>
              <a:gd name="connsiteY3" fmla="*/ 6902432 h 6902432"/>
              <a:gd name="connsiteX4" fmla="*/ 0 w 7272447"/>
              <a:gd name="connsiteY4" fmla="*/ 6866337 h 6902432"/>
              <a:gd name="connsiteX5" fmla="*/ 3637504 w 7272447"/>
              <a:gd name="connsiteY5" fmla="*/ 25642 h 6902432"/>
              <a:gd name="connsiteX0" fmla="*/ 4022514 w 7657457"/>
              <a:gd name="connsiteY0" fmla="*/ 25642 h 6902432"/>
              <a:gd name="connsiteX1" fmla="*/ 4486433 w 7657457"/>
              <a:gd name="connsiteY1" fmla="*/ 0 h 6902432"/>
              <a:gd name="connsiteX2" fmla="*/ 7657457 w 7657457"/>
              <a:gd name="connsiteY2" fmla="*/ 2636495 h 6902432"/>
              <a:gd name="connsiteX3" fmla="*/ 6446234 w 7657457"/>
              <a:gd name="connsiteY3" fmla="*/ 6902432 h 6902432"/>
              <a:gd name="connsiteX4" fmla="*/ 0 w 7657457"/>
              <a:gd name="connsiteY4" fmla="*/ 6878369 h 6902432"/>
              <a:gd name="connsiteX5" fmla="*/ 4022514 w 7657457"/>
              <a:gd name="connsiteY5" fmla="*/ 25642 h 6902432"/>
              <a:gd name="connsiteX0" fmla="*/ 3842040 w 7657457"/>
              <a:gd name="connsiteY0" fmla="*/ 0 h 6924916"/>
              <a:gd name="connsiteX1" fmla="*/ 4486433 w 7657457"/>
              <a:gd name="connsiteY1" fmla="*/ 22484 h 6924916"/>
              <a:gd name="connsiteX2" fmla="*/ 7657457 w 7657457"/>
              <a:gd name="connsiteY2" fmla="*/ 2658979 h 6924916"/>
              <a:gd name="connsiteX3" fmla="*/ 6446234 w 7657457"/>
              <a:gd name="connsiteY3" fmla="*/ 6924916 h 6924916"/>
              <a:gd name="connsiteX4" fmla="*/ 0 w 7657457"/>
              <a:gd name="connsiteY4" fmla="*/ 6900853 h 6924916"/>
              <a:gd name="connsiteX5" fmla="*/ 3842040 w 7657457"/>
              <a:gd name="connsiteY5" fmla="*/ 0 h 6924916"/>
              <a:gd name="connsiteX0" fmla="*/ 3842040 w 7759022"/>
              <a:gd name="connsiteY0" fmla="*/ 1579 h 6926495"/>
              <a:gd name="connsiteX1" fmla="*/ 7759022 w 7759022"/>
              <a:gd name="connsiteY1" fmla="*/ 0 h 6926495"/>
              <a:gd name="connsiteX2" fmla="*/ 7657457 w 7759022"/>
              <a:gd name="connsiteY2" fmla="*/ 2660558 h 6926495"/>
              <a:gd name="connsiteX3" fmla="*/ 6446234 w 7759022"/>
              <a:gd name="connsiteY3" fmla="*/ 6926495 h 6926495"/>
              <a:gd name="connsiteX4" fmla="*/ 0 w 7759022"/>
              <a:gd name="connsiteY4" fmla="*/ 6902432 h 6926495"/>
              <a:gd name="connsiteX5" fmla="*/ 3842040 w 7759022"/>
              <a:gd name="connsiteY5" fmla="*/ 1579 h 6926495"/>
              <a:gd name="connsiteX0" fmla="*/ 3842040 w 7777773"/>
              <a:gd name="connsiteY0" fmla="*/ 1579 h 6926495"/>
              <a:gd name="connsiteX1" fmla="*/ 7759022 w 7777773"/>
              <a:gd name="connsiteY1" fmla="*/ 0 h 6926495"/>
              <a:gd name="connsiteX2" fmla="*/ 7777773 w 7777773"/>
              <a:gd name="connsiteY2" fmla="*/ 3177916 h 6926495"/>
              <a:gd name="connsiteX3" fmla="*/ 6446234 w 7777773"/>
              <a:gd name="connsiteY3" fmla="*/ 6926495 h 6926495"/>
              <a:gd name="connsiteX4" fmla="*/ 0 w 7777773"/>
              <a:gd name="connsiteY4" fmla="*/ 6902432 h 6926495"/>
              <a:gd name="connsiteX5" fmla="*/ 3842040 w 7777773"/>
              <a:gd name="connsiteY5" fmla="*/ 1579 h 6926495"/>
              <a:gd name="connsiteX0" fmla="*/ 3842040 w 7777773"/>
              <a:gd name="connsiteY0" fmla="*/ 1579 h 6926495"/>
              <a:gd name="connsiteX1" fmla="*/ 7759022 w 7777773"/>
              <a:gd name="connsiteY1" fmla="*/ 0 h 6926495"/>
              <a:gd name="connsiteX2" fmla="*/ 7777773 w 7777773"/>
              <a:gd name="connsiteY2" fmla="*/ 3177916 h 6926495"/>
              <a:gd name="connsiteX3" fmla="*/ 6446234 w 7777773"/>
              <a:gd name="connsiteY3" fmla="*/ 6926495 h 6926495"/>
              <a:gd name="connsiteX4" fmla="*/ 0 w 7777773"/>
              <a:gd name="connsiteY4" fmla="*/ 6902432 h 6926495"/>
              <a:gd name="connsiteX5" fmla="*/ 3842040 w 7777773"/>
              <a:gd name="connsiteY5" fmla="*/ 1579 h 6926495"/>
              <a:gd name="connsiteX0" fmla="*/ 3842040 w 7777773"/>
              <a:gd name="connsiteY0" fmla="*/ 1579 h 6926495"/>
              <a:gd name="connsiteX1" fmla="*/ 7759022 w 7777773"/>
              <a:gd name="connsiteY1" fmla="*/ 0 h 6926495"/>
              <a:gd name="connsiteX2" fmla="*/ 7777773 w 7777773"/>
              <a:gd name="connsiteY2" fmla="*/ 3335232 h 6926495"/>
              <a:gd name="connsiteX3" fmla="*/ 6446234 w 7777773"/>
              <a:gd name="connsiteY3" fmla="*/ 6926495 h 6926495"/>
              <a:gd name="connsiteX4" fmla="*/ 0 w 7777773"/>
              <a:gd name="connsiteY4" fmla="*/ 6902432 h 6926495"/>
              <a:gd name="connsiteX5" fmla="*/ 3842040 w 7777773"/>
              <a:gd name="connsiteY5" fmla="*/ 1579 h 6926495"/>
              <a:gd name="connsiteX0" fmla="*/ 3842040 w 7759022"/>
              <a:gd name="connsiteY0" fmla="*/ 1579 h 6926495"/>
              <a:gd name="connsiteX1" fmla="*/ 7759022 w 7759022"/>
              <a:gd name="connsiteY1" fmla="*/ 0 h 6926495"/>
              <a:gd name="connsiteX2" fmla="*/ 7758109 w 7759022"/>
              <a:gd name="connsiteY2" fmla="*/ 3276239 h 6926495"/>
              <a:gd name="connsiteX3" fmla="*/ 6446234 w 7759022"/>
              <a:gd name="connsiteY3" fmla="*/ 6926495 h 6926495"/>
              <a:gd name="connsiteX4" fmla="*/ 0 w 7759022"/>
              <a:gd name="connsiteY4" fmla="*/ 6902432 h 6926495"/>
              <a:gd name="connsiteX5" fmla="*/ 3842040 w 7759022"/>
              <a:gd name="connsiteY5" fmla="*/ 1579 h 6926495"/>
              <a:gd name="connsiteX0" fmla="*/ 3842040 w 7759022"/>
              <a:gd name="connsiteY0" fmla="*/ 1579 h 6926495"/>
              <a:gd name="connsiteX1" fmla="*/ 7759022 w 7759022"/>
              <a:gd name="connsiteY1" fmla="*/ 0 h 6926495"/>
              <a:gd name="connsiteX2" fmla="*/ 7758109 w 7759022"/>
              <a:gd name="connsiteY2" fmla="*/ 3276239 h 6926495"/>
              <a:gd name="connsiteX3" fmla="*/ 6303015 w 7759022"/>
              <a:gd name="connsiteY3" fmla="*/ 6926495 h 6926495"/>
              <a:gd name="connsiteX4" fmla="*/ 0 w 7759022"/>
              <a:gd name="connsiteY4" fmla="*/ 6902432 h 6926495"/>
              <a:gd name="connsiteX5" fmla="*/ 3842040 w 7759022"/>
              <a:gd name="connsiteY5" fmla="*/ 1579 h 6926495"/>
              <a:gd name="connsiteX0" fmla="*/ 3842040 w 7759022"/>
              <a:gd name="connsiteY0" fmla="*/ 1579 h 6926495"/>
              <a:gd name="connsiteX1" fmla="*/ 7759022 w 7759022"/>
              <a:gd name="connsiteY1" fmla="*/ 0 h 6926495"/>
              <a:gd name="connsiteX2" fmla="*/ 7758109 w 7759022"/>
              <a:gd name="connsiteY2" fmla="*/ 4333859 h 6926495"/>
              <a:gd name="connsiteX3" fmla="*/ 6303015 w 7759022"/>
              <a:gd name="connsiteY3" fmla="*/ 6926495 h 6926495"/>
              <a:gd name="connsiteX4" fmla="*/ 0 w 7759022"/>
              <a:gd name="connsiteY4" fmla="*/ 6902432 h 6926495"/>
              <a:gd name="connsiteX5" fmla="*/ 3842040 w 7759022"/>
              <a:gd name="connsiteY5" fmla="*/ 1579 h 6926495"/>
              <a:gd name="connsiteX0" fmla="*/ 3842040 w 7759022"/>
              <a:gd name="connsiteY0" fmla="*/ 1579 h 6959545"/>
              <a:gd name="connsiteX1" fmla="*/ 7759022 w 7759022"/>
              <a:gd name="connsiteY1" fmla="*/ 0 h 6959545"/>
              <a:gd name="connsiteX2" fmla="*/ 7758109 w 7759022"/>
              <a:gd name="connsiteY2" fmla="*/ 4333859 h 6959545"/>
              <a:gd name="connsiteX3" fmla="*/ 6258948 w 7759022"/>
              <a:gd name="connsiteY3" fmla="*/ 6959545 h 6959545"/>
              <a:gd name="connsiteX4" fmla="*/ 0 w 7759022"/>
              <a:gd name="connsiteY4" fmla="*/ 6902432 h 6959545"/>
              <a:gd name="connsiteX5" fmla="*/ 3842040 w 7759022"/>
              <a:gd name="connsiteY5" fmla="*/ 1579 h 6959545"/>
              <a:gd name="connsiteX0" fmla="*/ 3842040 w 7759022"/>
              <a:gd name="connsiteY0" fmla="*/ 1579 h 6990567"/>
              <a:gd name="connsiteX1" fmla="*/ 7759022 w 7759022"/>
              <a:gd name="connsiteY1" fmla="*/ 0 h 6990567"/>
              <a:gd name="connsiteX2" fmla="*/ 7758109 w 7759022"/>
              <a:gd name="connsiteY2" fmla="*/ 4333859 h 6990567"/>
              <a:gd name="connsiteX3" fmla="*/ 6258948 w 7759022"/>
              <a:gd name="connsiteY3" fmla="*/ 6959545 h 6990567"/>
              <a:gd name="connsiteX4" fmla="*/ 0 w 7759022"/>
              <a:gd name="connsiteY4" fmla="*/ 6990567 h 6990567"/>
              <a:gd name="connsiteX5" fmla="*/ 3842040 w 7759022"/>
              <a:gd name="connsiteY5" fmla="*/ 1579 h 6990567"/>
              <a:gd name="connsiteX0" fmla="*/ 4125068 w 7759022"/>
              <a:gd name="connsiteY0" fmla="*/ 1579 h 6990567"/>
              <a:gd name="connsiteX1" fmla="*/ 7759022 w 7759022"/>
              <a:gd name="connsiteY1" fmla="*/ 0 h 6990567"/>
              <a:gd name="connsiteX2" fmla="*/ 7758109 w 7759022"/>
              <a:gd name="connsiteY2" fmla="*/ 4333859 h 6990567"/>
              <a:gd name="connsiteX3" fmla="*/ 6258948 w 7759022"/>
              <a:gd name="connsiteY3" fmla="*/ 6959545 h 6990567"/>
              <a:gd name="connsiteX4" fmla="*/ 0 w 7759022"/>
              <a:gd name="connsiteY4" fmla="*/ 6990567 h 6990567"/>
              <a:gd name="connsiteX5" fmla="*/ 4125068 w 7759022"/>
              <a:gd name="connsiteY5" fmla="*/ 1579 h 6990567"/>
              <a:gd name="connsiteX0" fmla="*/ 4023468 w 7657422"/>
              <a:gd name="connsiteY0" fmla="*/ 1579 h 6959545"/>
              <a:gd name="connsiteX1" fmla="*/ 7657422 w 7657422"/>
              <a:gd name="connsiteY1" fmla="*/ 0 h 6959545"/>
              <a:gd name="connsiteX2" fmla="*/ 7656509 w 7657422"/>
              <a:gd name="connsiteY2" fmla="*/ 4333859 h 6959545"/>
              <a:gd name="connsiteX3" fmla="*/ 6157348 w 7657422"/>
              <a:gd name="connsiteY3" fmla="*/ 6959545 h 6959545"/>
              <a:gd name="connsiteX4" fmla="*/ 0 w 7657422"/>
              <a:gd name="connsiteY4" fmla="*/ 6939767 h 6959545"/>
              <a:gd name="connsiteX5" fmla="*/ 4023468 w 7657422"/>
              <a:gd name="connsiteY5" fmla="*/ 1579 h 6959545"/>
              <a:gd name="connsiteX0" fmla="*/ 4045239 w 7679193"/>
              <a:gd name="connsiteY0" fmla="*/ 1579 h 7005082"/>
              <a:gd name="connsiteX1" fmla="*/ 7679193 w 7679193"/>
              <a:gd name="connsiteY1" fmla="*/ 0 h 7005082"/>
              <a:gd name="connsiteX2" fmla="*/ 7678280 w 7679193"/>
              <a:gd name="connsiteY2" fmla="*/ 4333859 h 7005082"/>
              <a:gd name="connsiteX3" fmla="*/ 6179119 w 7679193"/>
              <a:gd name="connsiteY3" fmla="*/ 6959545 h 7005082"/>
              <a:gd name="connsiteX4" fmla="*/ 0 w 7679193"/>
              <a:gd name="connsiteY4" fmla="*/ 7005082 h 7005082"/>
              <a:gd name="connsiteX5" fmla="*/ 4045239 w 7679193"/>
              <a:gd name="connsiteY5" fmla="*/ 1579 h 7005082"/>
              <a:gd name="connsiteX0" fmla="*/ 4045239 w 7679193"/>
              <a:gd name="connsiteY0" fmla="*/ 1579 h 7005082"/>
              <a:gd name="connsiteX1" fmla="*/ 7679193 w 7679193"/>
              <a:gd name="connsiteY1" fmla="*/ 0 h 7005082"/>
              <a:gd name="connsiteX2" fmla="*/ 7678280 w 7679193"/>
              <a:gd name="connsiteY2" fmla="*/ 4333859 h 7005082"/>
              <a:gd name="connsiteX3" fmla="*/ 5707404 w 7679193"/>
              <a:gd name="connsiteY3" fmla="*/ 6988573 h 7005082"/>
              <a:gd name="connsiteX4" fmla="*/ 0 w 7679193"/>
              <a:gd name="connsiteY4" fmla="*/ 7005082 h 7005082"/>
              <a:gd name="connsiteX5" fmla="*/ 4045239 w 7679193"/>
              <a:gd name="connsiteY5" fmla="*/ 1579 h 7005082"/>
              <a:gd name="connsiteX0" fmla="*/ 4045239 w 7679193"/>
              <a:gd name="connsiteY0" fmla="*/ 1579 h 7005082"/>
              <a:gd name="connsiteX1" fmla="*/ 7679193 w 7679193"/>
              <a:gd name="connsiteY1" fmla="*/ 0 h 7005082"/>
              <a:gd name="connsiteX2" fmla="*/ 7678280 w 7679193"/>
              <a:gd name="connsiteY2" fmla="*/ 4333859 h 7005082"/>
              <a:gd name="connsiteX3" fmla="*/ 5801747 w 7679193"/>
              <a:gd name="connsiteY3" fmla="*/ 6988573 h 7005082"/>
              <a:gd name="connsiteX4" fmla="*/ 0 w 7679193"/>
              <a:gd name="connsiteY4" fmla="*/ 7005082 h 7005082"/>
              <a:gd name="connsiteX5" fmla="*/ 4045239 w 7679193"/>
              <a:gd name="connsiteY5" fmla="*/ 1579 h 7005082"/>
              <a:gd name="connsiteX0" fmla="*/ 4045239 w 7679193"/>
              <a:gd name="connsiteY0" fmla="*/ 1579 h 7005082"/>
              <a:gd name="connsiteX1" fmla="*/ 7679193 w 7679193"/>
              <a:gd name="connsiteY1" fmla="*/ 0 h 7005082"/>
              <a:gd name="connsiteX2" fmla="*/ 7663766 w 7679193"/>
              <a:gd name="connsiteY2" fmla="*/ 3804087 h 7005082"/>
              <a:gd name="connsiteX3" fmla="*/ 5801747 w 7679193"/>
              <a:gd name="connsiteY3" fmla="*/ 6988573 h 7005082"/>
              <a:gd name="connsiteX4" fmla="*/ 0 w 7679193"/>
              <a:gd name="connsiteY4" fmla="*/ 7005082 h 7005082"/>
              <a:gd name="connsiteX5" fmla="*/ 4045239 w 7679193"/>
              <a:gd name="connsiteY5" fmla="*/ 1579 h 700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79193" h="7005082">
                <a:moveTo>
                  <a:pt x="4045239" y="1579"/>
                </a:moveTo>
                <a:lnTo>
                  <a:pt x="7679193" y="0"/>
                </a:lnTo>
                <a:cubicBezTo>
                  <a:pt x="7678889" y="1092080"/>
                  <a:pt x="7664070" y="2712007"/>
                  <a:pt x="7663766" y="3804087"/>
                </a:cubicBezTo>
                <a:lnTo>
                  <a:pt x="5801747" y="6988573"/>
                </a:lnTo>
                <a:lnTo>
                  <a:pt x="0" y="7005082"/>
                </a:lnTo>
                <a:lnTo>
                  <a:pt x="4045239" y="1579"/>
                </a:lnTo>
                <a:close/>
              </a:path>
            </a:pathLst>
          </a:custGeom>
        </p:spPr>
        <p:txBody>
          <a:bodyPr/>
          <a:lstStyle/>
          <a:p>
            <a:endParaRPr lang="en-MY"/>
          </a:p>
        </p:txBody>
      </p:sp>
      <p:sp>
        <p:nvSpPr>
          <p:cNvPr id="38" name="Freeform 5">
            <a:extLst>
              <a:ext uri="{FF2B5EF4-FFF2-40B4-BE49-F238E27FC236}">
                <a16:creationId xmlns:a16="http://schemas.microsoft.com/office/drawing/2014/main" id="{A67EEDB7-4D0A-A800-DE28-0C4984B110CA}"/>
              </a:ext>
            </a:extLst>
          </p:cNvPr>
          <p:cNvSpPr>
            <a:spLocks/>
          </p:cNvSpPr>
          <p:nvPr userDrawn="1"/>
        </p:nvSpPr>
        <p:spPr bwMode="auto">
          <a:xfrm>
            <a:off x="876629" y="-15775"/>
            <a:ext cx="7686809" cy="6857999"/>
          </a:xfrm>
          <a:custGeom>
            <a:avLst/>
            <a:gdLst>
              <a:gd name="T0" fmla="*/ 0 w 956"/>
              <a:gd name="T1" fmla="*/ 513 h 801"/>
              <a:gd name="T2" fmla="*/ 0 w 956"/>
              <a:gd name="T3" fmla="*/ 801 h 801"/>
              <a:gd name="T4" fmla="*/ 495 w 956"/>
              <a:gd name="T5" fmla="*/ 801 h 801"/>
              <a:gd name="T6" fmla="*/ 956 w 956"/>
              <a:gd name="T7" fmla="*/ 0 h 801"/>
              <a:gd name="T8" fmla="*/ 290 w 956"/>
              <a:gd name="T9" fmla="*/ 0 h 801"/>
              <a:gd name="T10" fmla="*/ 0 w 956"/>
              <a:gd name="T11" fmla="*/ 513 h 801"/>
              <a:gd name="connsiteX0" fmla="*/ 0 w 10000"/>
              <a:gd name="connsiteY0" fmla="*/ 6404 h 10000"/>
              <a:gd name="connsiteX1" fmla="*/ 0 w 10000"/>
              <a:gd name="connsiteY1" fmla="*/ 10000 h 10000"/>
              <a:gd name="connsiteX2" fmla="*/ 4844 w 10000"/>
              <a:gd name="connsiteY2" fmla="*/ 10000 h 10000"/>
              <a:gd name="connsiteX3" fmla="*/ 10000 w 10000"/>
              <a:gd name="connsiteY3" fmla="*/ 0 h 10000"/>
              <a:gd name="connsiteX4" fmla="*/ 3033 w 10000"/>
              <a:gd name="connsiteY4" fmla="*/ 0 h 10000"/>
              <a:gd name="connsiteX5" fmla="*/ 0 w 10000"/>
              <a:gd name="connsiteY5" fmla="*/ 6404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0" y="6404"/>
                </a:moveTo>
                <a:lnTo>
                  <a:pt x="0" y="10000"/>
                </a:lnTo>
                <a:lnTo>
                  <a:pt x="4844" y="10000"/>
                </a:lnTo>
                <a:lnTo>
                  <a:pt x="10000" y="0"/>
                </a:lnTo>
                <a:lnTo>
                  <a:pt x="3033" y="0"/>
                </a:lnTo>
                <a:lnTo>
                  <a:pt x="0" y="6404"/>
                </a:lnTo>
                <a:close/>
              </a:path>
            </a:pathLst>
          </a:custGeom>
          <a:gradFill>
            <a:gsLst>
              <a:gs pos="5000">
                <a:srgbClr val="2C2C2C"/>
              </a:gs>
              <a:gs pos="62000">
                <a:schemeClr val="tx2">
                  <a:lumMod val="50000"/>
                  <a:lumOff val="50000"/>
                </a:schemeClr>
              </a:gs>
              <a:gs pos="100000">
                <a:schemeClr val="bg1">
                  <a:lumMod val="50000"/>
                </a:schemeClr>
              </a:gs>
            </a:gsLst>
            <a:lin ang="600000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31" name="Freeform 5">
            <a:extLst>
              <a:ext uri="{FF2B5EF4-FFF2-40B4-BE49-F238E27FC236}">
                <a16:creationId xmlns:a16="http://schemas.microsoft.com/office/drawing/2014/main" id="{33CB460A-39A9-54F6-0195-13B362A33766}"/>
              </a:ext>
            </a:extLst>
          </p:cNvPr>
          <p:cNvSpPr>
            <a:spLocks/>
          </p:cNvSpPr>
          <p:nvPr userDrawn="1"/>
        </p:nvSpPr>
        <p:spPr bwMode="auto">
          <a:xfrm>
            <a:off x="-32223" y="-14401"/>
            <a:ext cx="8108976" cy="6902576"/>
          </a:xfrm>
          <a:custGeom>
            <a:avLst/>
            <a:gdLst>
              <a:gd name="T0" fmla="*/ 0 w 722"/>
              <a:gd name="T1" fmla="*/ 0 h 796"/>
              <a:gd name="T2" fmla="*/ 722 w 722"/>
              <a:gd name="T3" fmla="*/ 0 h 796"/>
              <a:gd name="T4" fmla="*/ 273 w 722"/>
              <a:gd name="T5" fmla="*/ 796 h 796"/>
              <a:gd name="T6" fmla="*/ 0 w 722"/>
              <a:gd name="T7" fmla="*/ 796 h 796"/>
              <a:gd name="T8" fmla="*/ 0 w 722"/>
              <a:gd name="T9" fmla="*/ 0 h 796"/>
              <a:gd name="connsiteX0" fmla="*/ 0 w 10000"/>
              <a:gd name="connsiteY0" fmla="*/ 0 h 10000"/>
              <a:gd name="connsiteX1" fmla="*/ 10000 w 10000"/>
              <a:gd name="connsiteY1" fmla="*/ 0 h 10000"/>
              <a:gd name="connsiteX2" fmla="*/ 6231 w 10000"/>
              <a:gd name="connsiteY2" fmla="*/ 9977 h 10000"/>
              <a:gd name="connsiteX3" fmla="*/ 0 w 10000"/>
              <a:gd name="connsiteY3" fmla="*/ 10000 h 10000"/>
              <a:gd name="connsiteX4" fmla="*/ 0 w 10000"/>
              <a:gd name="connsiteY4" fmla="*/ 0 h 10000"/>
              <a:gd name="connsiteX0" fmla="*/ 0 w 12115"/>
              <a:gd name="connsiteY0" fmla="*/ 23 h 10023"/>
              <a:gd name="connsiteX1" fmla="*/ 12115 w 12115"/>
              <a:gd name="connsiteY1" fmla="*/ 0 h 10023"/>
              <a:gd name="connsiteX2" fmla="*/ 6231 w 12115"/>
              <a:gd name="connsiteY2" fmla="*/ 10000 h 10023"/>
              <a:gd name="connsiteX3" fmla="*/ 0 w 12115"/>
              <a:gd name="connsiteY3" fmla="*/ 10023 h 10023"/>
              <a:gd name="connsiteX4" fmla="*/ 0 w 12115"/>
              <a:gd name="connsiteY4" fmla="*/ 23 h 10023"/>
              <a:gd name="connsiteX0" fmla="*/ 0 w 12270"/>
              <a:gd name="connsiteY0" fmla="*/ 46 h 10046"/>
              <a:gd name="connsiteX1" fmla="*/ 12270 w 12270"/>
              <a:gd name="connsiteY1" fmla="*/ 0 h 10046"/>
              <a:gd name="connsiteX2" fmla="*/ 6231 w 12270"/>
              <a:gd name="connsiteY2" fmla="*/ 10023 h 10046"/>
              <a:gd name="connsiteX3" fmla="*/ 0 w 12270"/>
              <a:gd name="connsiteY3" fmla="*/ 10046 h 10046"/>
              <a:gd name="connsiteX4" fmla="*/ 0 w 12270"/>
              <a:gd name="connsiteY4" fmla="*/ 46 h 10046"/>
              <a:gd name="connsiteX0" fmla="*/ 0 w 12451"/>
              <a:gd name="connsiteY0" fmla="*/ 23 h 10023"/>
              <a:gd name="connsiteX1" fmla="*/ 12451 w 12451"/>
              <a:gd name="connsiteY1" fmla="*/ 0 h 10023"/>
              <a:gd name="connsiteX2" fmla="*/ 6231 w 12451"/>
              <a:gd name="connsiteY2" fmla="*/ 10000 h 10023"/>
              <a:gd name="connsiteX3" fmla="*/ 0 w 12451"/>
              <a:gd name="connsiteY3" fmla="*/ 10023 h 10023"/>
              <a:gd name="connsiteX4" fmla="*/ 0 w 12451"/>
              <a:gd name="connsiteY4" fmla="*/ 23 h 10023"/>
              <a:gd name="connsiteX0" fmla="*/ 0 w 12606"/>
              <a:gd name="connsiteY0" fmla="*/ 23 h 10023"/>
              <a:gd name="connsiteX1" fmla="*/ 12606 w 12606"/>
              <a:gd name="connsiteY1" fmla="*/ 0 h 10023"/>
              <a:gd name="connsiteX2" fmla="*/ 6231 w 12606"/>
              <a:gd name="connsiteY2" fmla="*/ 10000 h 10023"/>
              <a:gd name="connsiteX3" fmla="*/ 0 w 12606"/>
              <a:gd name="connsiteY3" fmla="*/ 10023 h 10023"/>
              <a:gd name="connsiteX4" fmla="*/ 0 w 12606"/>
              <a:gd name="connsiteY4" fmla="*/ 23 h 10023"/>
              <a:gd name="connsiteX0" fmla="*/ 1496 w 14102"/>
              <a:gd name="connsiteY0" fmla="*/ 23 h 10046"/>
              <a:gd name="connsiteX1" fmla="*/ 14102 w 14102"/>
              <a:gd name="connsiteY1" fmla="*/ 0 h 10046"/>
              <a:gd name="connsiteX2" fmla="*/ 7727 w 14102"/>
              <a:gd name="connsiteY2" fmla="*/ 10000 h 10046"/>
              <a:gd name="connsiteX3" fmla="*/ 0 w 14102"/>
              <a:gd name="connsiteY3" fmla="*/ 10046 h 10046"/>
              <a:gd name="connsiteX4" fmla="*/ 1496 w 14102"/>
              <a:gd name="connsiteY4" fmla="*/ 23 h 10046"/>
              <a:gd name="connsiteX0" fmla="*/ 52 w 14102"/>
              <a:gd name="connsiteY0" fmla="*/ 23 h 10046"/>
              <a:gd name="connsiteX1" fmla="*/ 14102 w 14102"/>
              <a:gd name="connsiteY1" fmla="*/ 0 h 10046"/>
              <a:gd name="connsiteX2" fmla="*/ 7727 w 14102"/>
              <a:gd name="connsiteY2" fmla="*/ 10000 h 10046"/>
              <a:gd name="connsiteX3" fmla="*/ 0 w 14102"/>
              <a:gd name="connsiteY3" fmla="*/ 10046 h 10046"/>
              <a:gd name="connsiteX4" fmla="*/ 52 w 14102"/>
              <a:gd name="connsiteY4" fmla="*/ 23 h 10046"/>
              <a:gd name="connsiteX0" fmla="*/ 52 w 14102"/>
              <a:gd name="connsiteY0" fmla="*/ 23 h 10046"/>
              <a:gd name="connsiteX1" fmla="*/ 14102 w 14102"/>
              <a:gd name="connsiteY1" fmla="*/ 0 h 10046"/>
              <a:gd name="connsiteX2" fmla="*/ 7762 w 14102"/>
              <a:gd name="connsiteY2" fmla="*/ 10016 h 10046"/>
              <a:gd name="connsiteX3" fmla="*/ 0 w 14102"/>
              <a:gd name="connsiteY3" fmla="*/ 10046 h 10046"/>
              <a:gd name="connsiteX4" fmla="*/ 52 w 14102"/>
              <a:gd name="connsiteY4" fmla="*/ 23 h 10046"/>
              <a:gd name="connsiteX0" fmla="*/ 52 w 16864"/>
              <a:gd name="connsiteY0" fmla="*/ 3 h 10026"/>
              <a:gd name="connsiteX1" fmla="*/ 16864 w 16864"/>
              <a:gd name="connsiteY1" fmla="*/ 0 h 10026"/>
              <a:gd name="connsiteX2" fmla="*/ 7762 w 16864"/>
              <a:gd name="connsiteY2" fmla="*/ 9996 h 10026"/>
              <a:gd name="connsiteX3" fmla="*/ 0 w 16864"/>
              <a:gd name="connsiteY3" fmla="*/ 10026 h 10026"/>
              <a:gd name="connsiteX4" fmla="*/ 52 w 16864"/>
              <a:gd name="connsiteY4" fmla="*/ 3 h 10026"/>
              <a:gd name="connsiteX0" fmla="*/ 52 w 16864"/>
              <a:gd name="connsiteY0" fmla="*/ 3 h 10036"/>
              <a:gd name="connsiteX1" fmla="*/ 16864 w 16864"/>
              <a:gd name="connsiteY1" fmla="*/ 0 h 10036"/>
              <a:gd name="connsiteX2" fmla="*/ 10479 w 16864"/>
              <a:gd name="connsiteY2" fmla="*/ 10036 h 10036"/>
              <a:gd name="connsiteX3" fmla="*/ 0 w 16864"/>
              <a:gd name="connsiteY3" fmla="*/ 10026 h 10036"/>
              <a:gd name="connsiteX4" fmla="*/ 52 w 16864"/>
              <a:gd name="connsiteY4" fmla="*/ 3 h 10036"/>
              <a:gd name="connsiteX0" fmla="*/ 52 w 17532"/>
              <a:gd name="connsiteY0" fmla="*/ 3 h 10036"/>
              <a:gd name="connsiteX1" fmla="*/ 17532 w 17532"/>
              <a:gd name="connsiteY1" fmla="*/ 0 h 10036"/>
              <a:gd name="connsiteX2" fmla="*/ 10479 w 17532"/>
              <a:gd name="connsiteY2" fmla="*/ 10036 h 10036"/>
              <a:gd name="connsiteX3" fmla="*/ 0 w 17532"/>
              <a:gd name="connsiteY3" fmla="*/ 10026 h 10036"/>
              <a:gd name="connsiteX4" fmla="*/ 52 w 17532"/>
              <a:gd name="connsiteY4" fmla="*/ 3 h 10036"/>
              <a:gd name="connsiteX0" fmla="*/ 52 w 17532"/>
              <a:gd name="connsiteY0" fmla="*/ 3 h 10026"/>
              <a:gd name="connsiteX1" fmla="*/ 17532 w 17532"/>
              <a:gd name="connsiteY1" fmla="*/ 0 h 10026"/>
              <a:gd name="connsiteX2" fmla="*/ 11014 w 17532"/>
              <a:gd name="connsiteY2" fmla="*/ 9975 h 10026"/>
              <a:gd name="connsiteX3" fmla="*/ 0 w 17532"/>
              <a:gd name="connsiteY3" fmla="*/ 10026 h 10026"/>
              <a:gd name="connsiteX4" fmla="*/ 52 w 17532"/>
              <a:gd name="connsiteY4" fmla="*/ 3 h 10026"/>
              <a:gd name="connsiteX0" fmla="*/ 52 w 17532"/>
              <a:gd name="connsiteY0" fmla="*/ 3 h 10026"/>
              <a:gd name="connsiteX1" fmla="*/ 17532 w 17532"/>
              <a:gd name="connsiteY1" fmla="*/ 0 h 10026"/>
              <a:gd name="connsiteX2" fmla="*/ 11081 w 17532"/>
              <a:gd name="connsiteY2" fmla="*/ 9975 h 10026"/>
              <a:gd name="connsiteX3" fmla="*/ 0 w 17532"/>
              <a:gd name="connsiteY3" fmla="*/ 10026 h 10026"/>
              <a:gd name="connsiteX4" fmla="*/ 52 w 17532"/>
              <a:gd name="connsiteY4" fmla="*/ 3 h 10026"/>
              <a:gd name="connsiteX0" fmla="*/ 52 w 17532"/>
              <a:gd name="connsiteY0" fmla="*/ 3 h 10026"/>
              <a:gd name="connsiteX1" fmla="*/ 17532 w 17532"/>
              <a:gd name="connsiteY1" fmla="*/ 0 h 10026"/>
              <a:gd name="connsiteX2" fmla="*/ 11215 w 17532"/>
              <a:gd name="connsiteY2" fmla="*/ 9995 h 10026"/>
              <a:gd name="connsiteX3" fmla="*/ 0 w 17532"/>
              <a:gd name="connsiteY3" fmla="*/ 10026 h 10026"/>
              <a:gd name="connsiteX4" fmla="*/ 52 w 17532"/>
              <a:gd name="connsiteY4" fmla="*/ 3 h 10026"/>
              <a:gd name="connsiteX0" fmla="*/ 19 w 17532"/>
              <a:gd name="connsiteY0" fmla="*/ 3 h 10026"/>
              <a:gd name="connsiteX1" fmla="*/ 17532 w 17532"/>
              <a:gd name="connsiteY1" fmla="*/ 0 h 10026"/>
              <a:gd name="connsiteX2" fmla="*/ 11215 w 17532"/>
              <a:gd name="connsiteY2" fmla="*/ 9995 h 10026"/>
              <a:gd name="connsiteX3" fmla="*/ 0 w 17532"/>
              <a:gd name="connsiteY3" fmla="*/ 10026 h 10026"/>
              <a:gd name="connsiteX4" fmla="*/ 19 w 17532"/>
              <a:gd name="connsiteY4" fmla="*/ 3 h 10026"/>
              <a:gd name="connsiteX0" fmla="*/ 19 w 17543"/>
              <a:gd name="connsiteY0" fmla="*/ 13 h 10036"/>
              <a:gd name="connsiteX1" fmla="*/ 17543 w 17543"/>
              <a:gd name="connsiteY1" fmla="*/ 0 h 10036"/>
              <a:gd name="connsiteX2" fmla="*/ 11215 w 17543"/>
              <a:gd name="connsiteY2" fmla="*/ 10005 h 10036"/>
              <a:gd name="connsiteX3" fmla="*/ 0 w 17543"/>
              <a:gd name="connsiteY3" fmla="*/ 10036 h 10036"/>
              <a:gd name="connsiteX4" fmla="*/ 19 w 17543"/>
              <a:gd name="connsiteY4" fmla="*/ 13 h 10036"/>
              <a:gd name="connsiteX0" fmla="*/ 8 w 17543"/>
              <a:gd name="connsiteY0" fmla="*/ 0 h 10044"/>
              <a:gd name="connsiteX1" fmla="*/ 17543 w 17543"/>
              <a:gd name="connsiteY1" fmla="*/ 8 h 10044"/>
              <a:gd name="connsiteX2" fmla="*/ 11215 w 17543"/>
              <a:gd name="connsiteY2" fmla="*/ 10013 h 10044"/>
              <a:gd name="connsiteX3" fmla="*/ 0 w 17543"/>
              <a:gd name="connsiteY3" fmla="*/ 10044 h 10044"/>
              <a:gd name="connsiteX4" fmla="*/ 8 w 17543"/>
              <a:gd name="connsiteY4" fmla="*/ 0 h 10044"/>
              <a:gd name="connsiteX0" fmla="*/ 8 w 11215"/>
              <a:gd name="connsiteY0" fmla="*/ 27 h 10071"/>
              <a:gd name="connsiteX1" fmla="*/ 10522 w 11215"/>
              <a:gd name="connsiteY1" fmla="*/ 0 h 10071"/>
              <a:gd name="connsiteX2" fmla="*/ 11215 w 11215"/>
              <a:gd name="connsiteY2" fmla="*/ 10040 h 10071"/>
              <a:gd name="connsiteX3" fmla="*/ 0 w 11215"/>
              <a:gd name="connsiteY3" fmla="*/ 10071 h 10071"/>
              <a:gd name="connsiteX4" fmla="*/ 8 w 11215"/>
              <a:gd name="connsiteY4" fmla="*/ 27 h 10071"/>
              <a:gd name="connsiteX0" fmla="*/ 8 w 10522"/>
              <a:gd name="connsiteY0" fmla="*/ 27 h 10075"/>
              <a:gd name="connsiteX1" fmla="*/ 10522 w 10522"/>
              <a:gd name="connsiteY1" fmla="*/ 0 h 10075"/>
              <a:gd name="connsiteX2" fmla="*/ 6940 w 10522"/>
              <a:gd name="connsiteY2" fmla="*/ 10075 h 10075"/>
              <a:gd name="connsiteX3" fmla="*/ 0 w 10522"/>
              <a:gd name="connsiteY3" fmla="*/ 10071 h 10075"/>
              <a:gd name="connsiteX4" fmla="*/ 8 w 10522"/>
              <a:gd name="connsiteY4" fmla="*/ 27 h 10075"/>
              <a:gd name="connsiteX0" fmla="*/ 8 w 13036"/>
              <a:gd name="connsiteY0" fmla="*/ 0 h 10048"/>
              <a:gd name="connsiteX1" fmla="*/ 13036 w 13036"/>
              <a:gd name="connsiteY1" fmla="*/ 26 h 10048"/>
              <a:gd name="connsiteX2" fmla="*/ 6940 w 13036"/>
              <a:gd name="connsiteY2" fmla="*/ 10048 h 10048"/>
              <a:gd name="connsiteX3" fmla="*/ 0 w 13036"/>
              <a:gd name="connsiteY3" fmla="*/ 10044 h 10048"/>
              <a:gd name="connsiteX4" fmla="*/ 8 w 13036"/>
              <a:gd name="connsiteY4" fmla="*/ 0 h 10048"/>
              <a:gd name="connsiteX0" fmla="*/ 8 w 13036"/>
              <a:gd name="connsiteY0" fmla="*/ 0 h 10044"/>
              <a:gd name="connsiteX1" fmla="*/ 13036 w 13036"/>
              <a:gd name="connsiteY1" fmla="*/ 26 h 10044"/>
              <a:gd name="connsiteX2" fmla="*/ 6882 w 13036"/>
              <a:gd name="connsiteY2" fmla="*/ 10030 h 10044"/>
              <a:gd name="connsiteX3" fmla="*/ 0 w 13036"/>
              <a:gd name="connsiteY3" fmla="*/ 10044 h 10044"/>
              <a:gd name="connsiteX4" fmla="*/ 8 w 13036"/>
              <a:gd name="connsiteY4" fmla="*/ 0 h 10044"/>
              <a:gd name="connsiteX0" fmla="*/ 8 w 13036"/>
              <a:gd name="connsiteY0" fmla="*/ 0 h 10065"/>
              <a:gd name="connsiteX1" fmla="*/ 13036 w 13036"/>
              <a:gd name="connsiteY1" fmla="*/ 26 h 10065"/>
              <a:gd name="connsiteX2" fmla="*/ 6689 w 13036"/>
              <a:gd name="connsiteY2" fmla="*/ 10065 h 10065"/>
              <a:gd name="connsiteX3" fmla="*/ 0 w 13036"/>
              <a:gd name="connsiteY3" fmla="*/ 10044 h 10065"/>
              <a:gd name="connsiteX4" fmla="*/ 8 w 13036"/>
              <a:gd name="connsiteY4" fmla="*/ 0 h 1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6" h="10065">
                <a:moveTo>
                  <a:pt x="8" y="0"/>
                </a:moveTo>
                <a:lnTo>
                  <a:pt x="13036" y="26"/>
                </a:lnTo>
                <a:lnTo>
                  <a:pt x="6689" y="10065"/>
                </a:lnTo>
                <a:lnTo>
                  <a:pt x="0" y="10044"/>
                </a:lnTo>
                <a:cubicBezTo>
                  <a:pt x="17" y="6703"/>
                  <a:pt x="-9" y="3341"/>
                  <a:pt x="8" y="0"/>
                </a:cubicBezTo>
                <a:close/>
              </a:path>
            </a:pathLst>
          </a:custGeom>
          <a:gradFill>
            <a:gsLst>
              <a:gs pos="52000">
                <a:schemeClr val="tx1">
                  <a:lumMod val="75000"/>
                  <a:lumOff val="25000"/>
                </a:schemeClr>
              </a:gs>
              <a:gs pos="82000">
                <a:srgbClr val="5A5A5A"/>
              </a:gs>
              <a:gs pos="100000">
                <a:srgbClr val="5F5F5F"/>
              </a:gs>
            </a:gsLst>
            <a:lin ang="3000000" scaled="0"/>
          </a:gra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a:p>
        </p:txBody>
      </p:sp>
      <p:sp>
        <p:nvSpPr>
          <p:cNvPr id="33" name="Freeform 6">
            <a:extLst>
              <a:ext uri="{FF2B5EF4-FFF2-40B4-BE49-F238E27FC236}">
                <a16:creationId xmlns:a16="http://schemas.microsoft.com/office/drawing/2014/main" id="{5D4E811A-68E1-6A97-C96E-3F27C8F76BE0}"/>
              </a:ext>
            </a:extLst>
          </p:cNvPr>
          <p:cNvSpPr>
            <a:spLocks/>
          </p:cNvSpPr>
          <p:nvPr userDrawn="1"/>
        </p:nvSpPr>
        <p:spPr bwMode="auto">
          <a:xfrm>
            <a:off x="2209176" y="3456710"/>
            <a:ext cx="4299176" cy="3429000"/>
          </a:xfrm>
          <a:custGeom>
            <a:avLst/>
            <a:gdLst>
              <a:gd name="T0" fmla="*/ 499 w 499"/>
              <a:gd name="T1" fmla="*/ 0 h 398"/>
              <a:gd name="T2" fmla="*/ 226 w 499"/>
              <a:gd name="T3" fmla="*/ 0 h 398"/>
              <a:gd name="T4" fmla="*/ 0 w 499"/>
              <a:gd name="T5" fmla="*/ 398 h 398"/>
              <a:gd name="T6" fmla="*/ 273 w 499"/>
              <a:gd name="T7" fmla="*/ 398 h 398"/>
              <a:gd name="T8" fmla="*/ 499 w 499"/>
              <a:gd name="T9" fmla="*/ 0 h 398"/>
            </a:gdLst>
            <a:ahLst/>
            <a:cxnLst>
              <a:cxn ang="0">
                <a:pos x="T0" y="T1"/>
              </a:cxn>
              <a:cxn ang="0">
                <a:pos x="T2" y="T3"/>
              </a:cxn>
              <a:cxn ang="0">
                <a:pos x="T4" y="T5"/>
              </a:cxn>
              <a:cxn ang="0">
                <a:pos x="T6" y="T7"/>
              </a:cxn>
              <a:cxn ang="0">
                <a:pos x="T8" y="T9"/>
              </a:cxn>
            </a:cxnLst>
            <a:rect l="0" t="0" r="r" b="b"/>
            <a:pathLst>
              <a:path w="499" h="398">
                <a:moveTo>
                  <a:pt x="499" y="0"/>
                </a:moveTo>
                <a:lnTo>
                  <a:pt x="226" y="0"/>
                </a:lnTo>
                <a:lnTo>
                  <a:pt x="0" y="398"/>
                </a:lnTo>
                <a:lnTo>
                  <a:pt x="273" y="398"/>
                </a:lnTo>
                <a:lnTo>
                  <a:pt x="499" y="0"/>
                </a:lnTo>
                <a:close/>
              </a:path>
            </a:pathLst>
          </a:custGeom>
          <a:gradFill>
            <a:gsLst>
              <a:gs pos="100000">
                <a:schemeClr val="bg1">
                  <a:lumMod val="75000"/>
                </a:schemeClr>
              </a:gs>
              <a:gs pos="68000">
                <a:schemeClr val="tx2">
                  <a:lumMod val="50000"/>
                  <a:lumOff val="50000"/>
                </a:schemeClr>
              </a:gs>
              <a:gs pos="0">
                <a:schemeClr val="tx1">
                  <a:lumMod val="65000"/>
                  <a:lumOff val="35000"/>
                </a:schemeClr>
              </a:gs>
            </a:gsLst>
            <a:lin ang="5400000" scaled="0"/>
          </a:gra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a:p>
        </p:txBody>
      </p:sp>
      <p:sp>
        <p:nvSpPr>
          <p:cNvPr id="34" name="Freeform 7">
            <a:extLst>
              <a:ext uri="{FF2B5EF4-FFF2-40B4-BE49-F238E27FC236}">
                <a16:creationId xmlns:a16="http://schemas.microsoft.com/office/drawing/2014/main" id="{CF0C25A0-646B-916D-80E6-B03039928697}"/>
              </a:ext>
            </a:extLst>
          </p:cNvPr>
          <p:cNvSpPr>
            <a:spLocks/>
          </p:cNvSpPr>
          <p:nvPr userDrawn="1"/>
        </p:nvSpPr>
        <p:spPr bwMode="auto">
          <a:xfrm>
            <a:off x="3960220" y="3450562"/>
            <a:ext cx="2619136" cy="3429000"/>
          </a:xfrm>
          <a:custGeom>
            <a:avLst/>
            <a:gdLst>
              <a:gd name="T0" fmla="*/ 0 w 304"/>
              <a:gd name="T1" fmla="*/ 398 h 398"/>
              <a:gd name="T2" fmla="*/ 74 w 304"/>
              <a:gd name="T3" fmla="*/ 398 h 398"/>
              <a:gd name="T4" fmla="*/ 304 w 304"/>
              <a:gd name="T5" fmla="*/ 0 h 398"/>
              <a:gd name="T6" fmla="*/ 223 w 304"/>
              <a:gd name="T7" fmla="*/ 0 h 398"/>
              <a:gd name="T8" fmla="*/ 0 w 304"/>
              <a:gd name="T9" fmla="*/ 398 h 398"/>
            </a:gdLst>
            <a:ahLst/>
            <a:cxnLst>
              <a:cxn ang="0">
                <a:pos x="T0" y="T1"/>
              </a:cxn>
              <a:cxn ang="0">
                <a:pos x="T2" y="T3"/>
              </a:cxn>
              <a:cxn ang="0">
                <a:pos x="T4" y="T5"/>
              </a:cxn>
              <a:cxn ang="0">
                <a:pos x="T6" y="T7"/>
              </a:cxn>
              <a:cxn ang="0">
                <a:pos x="T8" y="T9"/>
              </a:cxn>
            </a:cxnLst>
            <a:rect l="0" t="0" r="r" b="b"/>
            <a:pathLst>
              <a:path w="304" h="398">
                <a:moveTo>
                  <a:pt x="0" y="398"/>
                </a:moveTo>
                <a:lnTo>
                  <a:pt x="74" y="398"/>
                </a:lnTo>
                <a:lnTo>
                  <a:pt x="304" y="0"/>
                </a:lnTo>
                <a:lnTo>
                  <a:pt x="223" y="0"/>
                </a:lnTo>
                <a:lnTo>
                  <a:pt x="0" y="398"/>
                </a:lnTo>
                <a:close/>
              </a:path>
            </a:pathLst>
          </a:custGeom>
          <a:solidFill>
            <a:schemeClr val="bg1">
              <a:lumMod val="65000"/>
            </a:schemeClr>
          </a:soli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dirty="0"/>
          </a:p>
        </p:txBody>
      </p:sp>
      <p:sp>
        <p:nvSpPr>
          <p:cNvPr id="35" name="Freeform 8">
            <a:extLst>
              <a:ext uri="{FF2B5EF4-FFF2-40B4-BE49-F238E27FC236}">
                <a16:creationId xmlns:a16="http://schemas.microsoft.com/office/drawing/2014/main" id="{C4A6C08A-1102-22D6-CDC7-F94643959DC1}"/>
              </a:ext>
            </a:extLst>
          </p:cNvPr>
          <p:cNvSpPr>
            <a:spLocks/>
          </p:cNvSpPr>
          <p:nvPr userDrawn="1"/>
        </p:nvSpPr>
        <p:spPr bwMode="auto">
          <a:xfrm>
            <a:off x="10367888" y="3713311"/>
            <a:ext cx="1835121" cy="3144689"/>
          </a:xfrm>
          <a:custGeom>
            <a:avLst/>
            <a:gdLst>
              <a:gd name="T0" fmla="*/ 213 w 213"/>
              <a:gd name="T1" fmla="*/ 0 h 365"/>
              <a:gd name="T2" fmla="*/ 0 w 213"/>
              <a:gd name="T3" fmla="*/ 365 h 365"/>
              <a:gd name="T4" fmla="*/ 213 w 213"/>
              <a:gd name="T5" fmla="*/ 365 h 365"/>
              <a:gd name="T6" fmla="*/ 213 w 213"/>
              <a:gd name="T7" fmla="*/ 0 h 365"/>
            </a:gdLst>
            <a:ahLst/>
            <a:cxnLst>
              <a:cxn ang="0">
                <a:pos x="T0" y="T1"/>
              </a:cxn>
              <a:cxn ang="0">
                <a:pos x="T2" y="T3"/>
              </a:cxn>
              <a:cxn ang="0">
                <a:pos x="T4" y="T5"/>
              </a:cxn>
              <a:cxn ang="0">
                <a:pos x="T6" y="T7"/>
              </a:cxn>
            </a:cxnLst>
            <a:rect l="0" t="0" r="r" b="b"/>
            <a:pathLst>
              <a:path w="213" h="365">
                <a:moveTo>
                  <a:pt x="213" y="0"/>
                </a:moveTo>
                <a:lnTo>
                  <a:pt x="0" y="365"/>
                </a:lnTo>
                <a:lnTo>
                  <a:pt x="213" y="365"/>
                </a:lnTo>
                <a:lnTo>
                  <a:pt x="213" y="0"/>
                </a:lnTo>
                <a:close/>
              </a:path>
            </a:pathLst>
          </a:custGeom>
          <a:solidFill>
            <a:srgbClr val="74121D"/>
          </a:soli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a:p>
        </p:txBody>
      </p:sp>
      <p:pic>
        <p:nvPicPr>
          <p:cNvPr id="27" name="Picture 26" descr="Logo&#10;&#10;Description automatically generated">
            <a:extLst>
              <a:ext uri="{FF2B5EF4-FFF2-40B4-BE49-F238E27FC236}">
                <a16:creationId xmlns:a16="http://schemas.microsoft.com/office/drawing/2014/main" id="{AFD0B610-2095-390B-36E3-2861E97A124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56097" y="970721"/>
            <a:ext cx="1963312" cy="664029"/>
          </a:xfrm>
          <a:prstGeom prst="rect">
            <a:avLst/>
          </a:prstGeom>
        </p:spPr>
      </p:pic>
      <p:sp>
        <p:nvSpPr>
          <p:cNvPr id="40" name="Diagonal Stripe 39">
            <a:extLst>
              <a:ext uri="{FF2B5EF4-FFF2-40B4-BE49-F238E27FC236}">
                <a16:creationId xmlns:a16="http://schemas.microsoft.com/office/drawing/2014/main" id="{ABD29FDD-D53B-A316-CE9E-C0BB1690ADF0}"/>
              </a:ext>
            </a:extLst>
          </p:cNvPr>
          <p:cNvSpPr/>
          <p:nvPr userDrawn="1"/>
        </p:nvSpPr>
        <p:spPr>
          <a:xfrm rot="175485">
            <a:off x="1821520" y="4675411"/>
            <a:ext cx="2314796" cy="2272379"/>
          </a:xfrm>
          <a:custGeom>
            <a:avLst/>
            <a:gdLst>
              <a:gd name="connsiteX0" fmla="*/ 0 w 2262277"/>
              <a:gd name="connsiteY0" fmla="*/ 2214205 h 4428410"/>
              <a:gd name="connsiteX1" fmla="*/ 1131139 w 2262277"/>
              <a:gd name="connsiteY1" fmla="*/ 0 h 4428410"/>
              <a:gd name="connsiteX2" fmla="*/ 2262277 w 2262277"/>
              <a:gd name="connsiteY2" fmla="*/ 0 h 4428410"/>
              <a:gd name="connsiteX3" fmla="*/ 0 w 2262277"/>
              <a:gd name="connsiteY3" fmla="*/ 4428410 h 4428410"/>
              <a:gd name="connsiteX4" fmla="*/ 0 w 2262277"/>
              <a:gd name="connsiteY4" fmla="*/ 2214205 h 4428410"/>
              <a:gd name="connsiteX0" fmla="*/ 0 w 2262277"/>
              <a:gd name="connsiteY0" fmla="*/ 2214205 h 2708951"/>
              <a:gd name="connsiteX1" fmla="*/ 1131139 w 2262277"/>
              <a:gd name="connsiteY1" fmla="*/ 0 h 2708951"/>
              <a:gd name="connsiteX2" fmla="*/ 2262277 w 2262277"/>
              <a:gd name="connsiteY2" fmla="*/ 0 h 2708951"/>
              <a:gd name="connsiteX3" fmla="*/ 799998 w 2262277"/>
              <a:gd name="connsiteY3" fmla="*/ 2708951 h 2708951"/>
              <a:gd name="connsiteX4" fmla="*/ 0 w 2262277"/>
              <a:gd name="connsiteY4" fmla="*/ 2214205 h 2708951"/>
              <a:gd name="connsiteX0" fmla="*/ 0 w 2262277"/>
              <a:gd name="connsiteY0" fmla="*/ 2214205 h 2214205"/>
              <a:gd name="connsiteX1" fmla="*/ 1131139 w 2262277"/>
              <a:gd name="connsiteY1" fmla="*/ 0 h 2214205"/>
              <a:gd name="connsiteX2" fmla="*/ 2262277 w 2262277"/>
              <a:gd name="connsiteY2" fmla="*/ 0 h 2214205"/>
              <a:gd name="connsiteX3" fmla="*/ 1174394 w 2262277"/>
              <a:gd name="connsiteY3" fmla="*/ 2162664 h 2214205"/>
              <a:gd name="connsiteX4" fmla="*/ 0 w 2262277"/>
              <a:gd name="connsiteY4" fmla="*/ 2214205 h 2214205"/>
              <a:gd name="connsiteX0" fmla="*/ 0 w 2314796"/>
              <a:gd name="connsiteY0" fmla="*/ 2272379 h 2272379"/>
              <a:gd name="connsiteX1" fmla="*/ 1183658 w 2314796"/>
              <a:gd name="connsiteY1" fmla="*/ 0 h 2272379"/>
              <a:gd name="connsiteX2" fmla="*/ 2314796 w 2314796"/>
              <a:gd name="connsiteY2" fmla="*/ 0 h 2272379"/>
              <a:gd name="connsiteX3" fmla="*/ 1226913 w 2314796"/>
              <a:gd name="connsiteY3" fmla="*/ 2162664 h 2272379"/>
              <a:gd name="connsiteX4" fmla="*/ 0 w 2314796"/>
              <a:gd name="connsiteY4" fmla="*/ 2272379 h 2272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14796" h="2272379">
                <a:moveTo>
                  <a:pt x="0" y="2272379"/>
                </a:moveTo>
                <a:lnTo>
                  <a:pt x="1183658" y="0"/>
                </a:lnTo>
                <a:lnTo>
                  <a:pt x="2314796" y="0"/>
                </a:lnTo>
                <a:lnTo>
                  <a:pt x="1226913" y="2162664"/>
                </a:lnTo>
                <a:lnTo>
                  <a:pt x="0" y="2272379"/>
                </a:lnTo>
                <a:close/>
              </a:path>
            </a:pathLst>
          </a:custGeom>
          <a:solidFill>
            <a:schemeClr val="bg1">
              <a:lumMod val="75000"/>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solidFill>
                <a:schemeClr val="tx1"/>
              </a:solidFill>
            </a:endParaRPr>
          </a:p>
        </p:txBody>
      </p:sp>
      <p:sp>
        <p:nvSpPr>
          <p:cNvPr id="46" name="Freeform 8">
            <a:extLst>
              <a:ext uri="{FF2B5EF4-FFF2-40B4-BE49-F238E27FC236}">
                <a16:creationId xmlns:a16="http://schemas.microsoft.com/office/drawing/2014/main" id="{324D19CD-B969-9A41-96FD-3C48671D55E3}"/>
              </a:ext>
            </a:extLst>
          </p:cNvPr>
          <p:cNvSpPr>
            <a:spLocks/>
          </p:cNvSpPr>
          <p:nvPr userDrawn="1"/>
        </p:nvSpPr>
        <p:spPr bwMode="auto">
          <a:xfrm rot="10800000">
            <a:off x="0" y="5616"/>
            <a:ext cx="1317018" cy="2121303"/>
          </a:xfrm>
          <a:custGeom>
            <a:avLst/>
            <a:gdLst>
              <a:gd name="T0" fmla="*/ 213 w 213"/>
              <a:gd name="T1" fmla="*/ 0 h 365"/>
              <a:gd name="T2" fmla="*/ 0 w 213"/>
              <a:gd name="T3" fmla="*/ 365 h 365"/>
              <a:gd name="T4" fmla="*/ 213 w 213"/>
              <a:gd name="T5" fmla="*/ 365 h 365"/>
              <a:gd name="T6" fmla="*/ 213 w 213"/>
              <a:gd name="T7" fmla="*/ 0 h 365"/>
            </a:gdLst>
            <a:ahLst/>
            <a:cxnLst>
              <a:cxn ang="0">
                <a:pos x="T0" y="T1"/>
              </a:cxn>
              <a:cxn ang="0">
                <a:pos x="T2" y="T3"/>
              </a:cxn>
              <a:cxn ang="0">
                <a:pos x="T4" y="T5"/>
              </a:cxn>
              <a:cxn ang="0">
                <a:pos x="T6" y="T7"/>
              </a:cxn>
            </a:cxnLst>
            <a:rect l="0" t="0" r="r" b="b"/>
            <a:pathLst>
              <a:path w="213" h="365">
                <a:moveTo>
                  <a:pt x="213" y="0"/>
                </a:moveTo>
                <a:lnTo>
                  <a:pt x="0" y="365"/>
                </a:lnTo>
                <a:lnTo>
                  <a:pt x="213" y="365"/>
                </a:lnTo>
                <a:lnTo>
                  <a:pt x="213" y="0"/>
                </a:lnTo>
                <a:close/>
              </a:path>
            </a:pathLst>
          </a:custGeom>
          <a:solidFill>
            <a:srgbClr val="74121D"/>
          </a:soli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a:p>
        </p:txBody>
      </p:sp>
      <p:sp>
        <p:nvSpPr>
          <p:cNvPr id="50" name="Freeform 7">
            <a:extLst>
              <a:ext uri="{FF2B5EF4-FFF2-40B4-BE49-F238E27FC236}">
                <a16:creationId xmlns:a16="http://schemas.microsoft.com/office/drawing/2014/main" id="{0A2D9FB8-C727-0DEB-593D-6A0268E96FC9}"/>
              </a:ext>
            </a:extLst>
          </p:cNvPr>
          <p:cNvSpPr>
            <a:spLocks/>
          </p:cNvSpPr>
          <p:nvPr userDrawn="1"/>
        </p:nvSpPr>
        <p:spPr bwMode="auto">
          <a:xfrm>
            <a:off x="10469449" y="3095152"/>
            <a:ext cx="1758053" cy="3140035"/>
          </a:xfrm>
          <a:custGeom>
            <a:avLst/>
            <a:gdLst>
              <a:gd name="T0" fmla="*/ 0 w 304"/>
              <a:gd name="T1" fmla="*/ 398 h 398"/>
              <a:gd name="T2" fmla="*/ 74 w 304"/>
              <a:gd name="T3" fmla="*/ 398 h 398"/>
              <a:gd name="T4" fmla="*/ 304 w 304"/>
              <a:gd name="T5" fmla="*/ 0 h 398"/>
              <a:gd name="T6" fmla="*/ 223 w 304"/>
              <a:gd name="T7" fmla="*/ 0 h 398"/>
              <a:gd name="T8" fmla="*/ 0 w 304"/>
              <a:gd name="T9" fmla="*/ 398 h 398"/>
              <a:gd name="connsiteX0" fmla="*/ 0 w 10000"/>
              <a:gd name="connsiteY0" fmla="*/ 10000 h 10000"/>
              <a:gd name="connsiteX1" fmla="*/ 2434 w 10000"/>
              <a:gd name="connsiteY1" fmla="*/ 10000 h 10000"/>
              <a:gd name="connsiteX2" fmla="*/ 10000 w 10000"/>
              <a:gd name="connsiteY2" fmla="*/ 0 h 10000"/>
              <a:gd name="connsiteX3" fmla="*/ 6202 w 10000"/>
              <a:gd name="connsiteY3" fmla="*/ 1468 h 10000"/>
              <a:gd name="connsiteX4" fmla="*/ 0 w 10000"/>
              <a:gd name="connsiteY4" fmla="*/ 10000 h 10000"/>
              <a:gd name="connsiteX0" fmla="*/ 0 w 6254"/>
              <a:gd name="connsiteY0" fmla="*/ 8532 h 8532"/>
              <a:gd name="connsiteX1" fmla="*/ 2434 w 6254"/>
              <a:gd name="connsiteY1" fmla="*/ 8532 h 8532"/>
              <a:gd name="connsiteX2" fmla="*/ 6254 w 6254"/>
              <a:gd name="connsiteY2" fmla="*/ 3388 h 8532"/>
              <a:gd name="connsiteX3" fmla="*/ 6202 w 6254"/>
              <a:gd name="connsiteY3" fmla="*/ 0 h 8532"/>
              <a:gd name="connsiteX4" fmla="*/ 0 w 6254"/>
              <a:gd name="connsiteY4" fmla="*/ 8532 h 8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54" h="8532">
                <a:moveTo>
                  <a:pt x="0" y="8532"/>
                </a:moveTo>
                <a:lnTo>
                  <a:pt x="2434" y="8532"/>
                </a:lnTo>
                <a:lnTo>
                  <a:pt x="6254" y="3388"/>
                </a:lnTo>
                <a:cubicBezTo>
                  <a:pt x="6237" y="2259"/>
                  <a:pt x="6219" y="1129"/>
                  <a:pt x="6202" y="0"/>
                </a:cubicBezTo>
                <a:lnTo>
                  <a:pt x="0" y="8532"/>
                </a:lnTo>
                <a:close/>
              </a:path>
            </a:pathLst>
          </a:custGeom>
          <a:solidFill>
            <a:srgbClr val="A6A6A6"/>
          </a:soli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dirty="0"/>
          </a:p>
        </p:txBody>
      </p:sp>
    </p:spTree>
    <p:extLst>
      <p:ext uri="{BB962C8B-B14F-4D97-AF65-F5344CB8AC3E}">
        <p14:creationId xmlns:p14="http://schemas.microsoft.com/office/powerpoint/2010/main" val="1812239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yout_0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F209197-5B03-3CAB-F2C4-DC93EB13BA43}"/>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7" name="Footer Placeholder 6">
            <a:extLst>
              <a:ext uri="{FF2B5EF4-FFF2-40B4-BE49-F238E27FC236}">
                <a16:creationId xmlns:a16="http://schemas.microsoft.com/office/drawing/2014/main" id="{9CBA1C1F-29AE-DA6E-A103-FEB58C507FE6}"/>
              </a:ext>
            </a:extLst>
          </p:cNvPr>
          <p:cNvSpPr>
            <a:spLocks noGrp="1"/>
          </p:cNvSpPr>
          <p:nvPr>
            <p:ph type="ftr" sz="quarter" idx="10"/>
          </p:nvPr>
        </p:nvSpPr>
        <p:spPr/>
        <p:txBody>
          <a:bodyPr/>
          <a:lstStyle/>
          <a:p>
            <a:endParaRPr lang="en-MY"/>
          </a:p>
        </p:txBody>
      </p:sp>
      <p:sp>
        <p:nvSpPr>
          <p:cNvPr id="8" name="Slide Number Placeholder 7">
            <a:extLst>
              <a:ext uri="{FF2B5EF4-FFF2-40B4-BE49-F238E27FC236}">
                <a16:creationId xmlns:a16="http://schemas.microsoft.com/office/drawing/2014/main" id="{903A43F0-FAB0-EB23-6D56-32DE43812492}"/>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9" name="Title 8">
            <a:extLst>
              <a:ext uri="{FF2B5EF4-FFF2-40B4-BE49-F238E27FC236}">
                <a16:creationId xmlns:a16="http://schemas.microsoft.com/office/drawing/2014/main" id="{C7E2F138-F467-9B3A-16DD-3501AE105817}"/>
              </a:ext>
            </a:extLst>
          </p:cNvPr>
          <p:cNvSpPr>
            <a:spLocks noGrp="1"/>
          </p:cNvSpPr>
          <p:nvPr>
            <p:ph type="title"/>
          </p:nvPr>
        </p:nvSpPr>
        <p:spPr>
          <a:xfrm>
            <a:off x="4612640" y="921703"/>
            <a:ext cx="7081520" cy="1325563"/>
          </a:xfrm>
        </p:spPr>
        <p:txBody>
          <a:bodyPr/>
          <a:lstStyle/>
          <a:p>
            <a:r>
              <a:rPr lang="en-US"/>
              <a:t>Click to edit Master title style</a:t>
            </a:r>
            <a:endParaRPr lang="en-MY"/>
          </a:p>
        </p:txBody>
      </p:sp>
      <p:sp>
        <p:nvSpPr>
          <p:cNvPr id="10" name="Rectangle 9">
            <a:extLst>
              <a:ext uri="{FF2B5EF4-FFF2-40B4-BE49-F238E27FC236}">
                <a16:creationId xmlns:a16="http://schemas.microsoft.com/office/drawing/2014/main" id="{C004EF5E-20B7-12DB-D863-48833C32BD39}"/>
              </a:ext>
            </a:extLst>
          </p:cNvPr>
          <p:cNvSpPr/>
          <p:nvPr userDrawn="1"/>
        </p:nvSpPr>
        <p:spPr>
          <a:xfrm rot="10800000">
            <a:off x="-1" y="1719943"/>
            <a:ext cx="622301" cy="3095580"/>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12" name="Text Placeholder 11">
            <a:extLst>
              <a:ext uri="{FF2B5EF4-FFF2-40B4-BE49-F238E27FC236}">
                <a16:creationId xmlns:a16="http://schemas.microsoft.com/office/drawing/2014/main" id="{16DC78ED-462E-4ABB-181F-9D1A16009AE2}"/>
              </a:ext>
            </a:extLst>
          </p:cNvPr>
          <p:cNvSpPr>
            <a:spLocks noGrp="1"/>
          </p:cNvSpPr>
          <p:nvPr>
            <p:ph type="body" sz="quarter" idx="12"/>
          </p:nvPr>
        </p:nvSpPr>
        <p:spPr>
          <a:xfrm>
            <a:off x="4612641" y="2573973"/>
            <a:ext cx="7081520" cy="2626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MY" dirty="0"/>
          </a:p>
        </p:txBody>
      </p:sp>
      <p:sp>
        <p:nvSpPr>
          <p:cNvPr id="3" name="Picture Placeholder 2">
            <a:extLst>
              <a:ext uri="{FF2B5EF4-FFF2-40B4-BE49-F238E27FC236}">
                <a16:creationId xmlns:a16="http://schemas.microsoft.com/office/drawing/2014/main" id="{4CDDBD3A-27D0-26DD-0032-C1DE757FF013}"/>
              </a:ext>
            </a:extLst>
          </p:cNvPr>
          <p:cNvSpPr>
            <a:spLocks noGrp="1"/>
          </p:cNvSpPr>
          <p:nvPr>
            <p:ph type="pic" sz="quarter" idx="13"/>
          </p:nvPr>
        </p:nvSpPr>
        <p:spPr>
          <a:xfrm>
            <a:off x="1228724" y="921703"/>
            <a:ext cx="2905785" cy="4278630"/>
          </a:xfrm>
          <a:custGeom>
            <a:avLst/>
            <a:gdLst>
              <a:gd name="connsiteX0" fmla="*/ 0 w 2905125"/>
              <a:gd name="connsiteY0" fmla="*/ 0 h 4278630"/>
              <a:gd name="connsiteX1" fmla="*/ 2049449 w 2905125"/>
              <a:gd name="connsiteY1" fmla="*/ 0 h 4278630"/>
              <a:gd name="connsiteX2" fmla="*/ 2905125 w 2905125"/>
              <a:gd name="connsiteY2" fmla="*/ 855676 h 4278630"/>
              <a:gd name="connsiteX3" fmla="*/ 2905125 w 2905125"/>
              <a:gd name="connsiteY3" fmla="*/ 4278630 h 4278630"/>
              <a:gd name="connsiteX4" fmla="*/ 0 w 2905125"/>
              <a:gd name="connsiteY4" fmla="*/ 4278630 h 4278630"/>
              <a:gd name="connsiteX5" fmla="*/ 0 w 2905125"/>
              <a:gd name="connsiteY5" fmla="*/ 0 h 4278630"/>
              <a:gd name="connsiteX0" fmla="*/ 0 w 2905125"/>
              <a:gd name="connsiteY0" fmla="*/ 0 h 4278630"/>
              <a:gd name="connsiteX1" fmla="*/ 2049449 w 2905125"/>
              <a:gd name="connsiteY1" fmla="*/ 0 h 4278630"/>
              <a:gd name="connsiteX2" fmla="*/ 2869499 w 2905125"/>
              <a:gd name="connsiteY2" fmla="*/ 1330689 h 4278630"/>
              <a:gd name="connsiteX3" fmla="*/ 2905125 w 2905125"/>
              <a:gd name="connsiteY3" fmla="*/ 4278630 h 4278630"/>
              <a:gd name="connsiteX4" fmla="*/ 0 w 2905125"/>
              <a:gd name="connsiteY4" fmla="*/ 4278630 h 4278630"/>
              <a:gd name="connsiteX5" fmla="*/ 0 w 2905125"/>
              <a:gd name="connsiteY5" fmla="*/ 0 h 4278630"/>
              <a:gd name="connsiteX0" fmla="*/ 0 w 2905125"/>
              <a:gd name="connsiteY0" fmla="*/ 0 h 4278630"/>
              <a:gd name="connsiteX1" fmla="*/ 2049449 w 2905125"/>
              <a:gd name="connsiteY1" fmla="*/ 0 h 4278630"/>
              <a:gd name="connsiteX2" fmla="*/ 2891271 w 2905125"/>
              <a:gd name="connsiteY2" fmla="*/ 1323432 h 4278630"/>
              <a:gd name="connsiteX3" fmla="*/ 2905125 w 2905125"/>
              <a:gd name="connsiteY3" fmla="*/ 4278630 h 4278630"/>
              <a:gd name="connsiteX4" fmla="*/ 0 w 2905125"/>
              <a:gd name="connsiteY4" fmla="*/ 4278630 h 4278630"/>
              <a:gd name="connsiteX5" fmla="*/ 0 w 2905125"/>
              <a:gd name="connsiteY5" fmla="*/ 0 h 4278630"/>
              <a:gd name="connsiteX0" fmla="*/ 0 w 2905785"/>
              <a:gd name="connsiteY0" fmla="*/ 0 h 4278630"/>
              <a:gd name="connsiteX1" fmla="*/ 2049449 w 2905785"/>
              <a:gd name="connsiteY1" fmla="*/ 0 h 4278630"/>
              <a:gd name="connsiteX2" fmla="*/ 2905785 w 2905785"/>
              <a:gd name="connsiteY2" fmla="*/ 1330689 h 4278630"/>
              <a:gd name="connsiteX3" fmla="*/ 2905125 w 2905785"/>
              <a:gd name="connsiteY3" fmla="*/ 4278630 h 4278630"/>
              <a:gd name="connsiteX4" fmla="*/ 0 w 2905785"/>
              <a:gd name="connsiteY4" fmla="*/ 4278630 h 4278630"/>
              <a:gd name="connsiteX5" fmla="*/ 0 w 2905785"/>
              <a:gd name="connsiteY5" fmla="*/ 0 h 427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05785" h="4278630">
                <a:moveTo>
                  <a:pt x="0" y="0"/>
                </a:moveTo>
                <a:lnTo>
                  <a:pt x="2049449" y="0"/>
                </a:lnTo>
                <a:lnTo>
                  <a:pt x="2905785" y="1330689"/>
                </a:lnTo>
                <a:lnTo>
                  <a:pt x="2905125" y="4278630"/>
                </a:lnTo>
                <a:lnTo>
                  <a:pt x="0" y="4278630"/>
                </a:lnTo>
                <a:lnTo>
                  <a:pt x="0" y="0"/>
                </a:lnTo>
                <a:close/>
              </a:path>
            </a:pathLst>
          </a:custGeom>
        </p:spPr>
        <p:txBody>
          <a:bodyPr/>
          <a:lstStyle/>
          <a:p>
            <a:endParaRPr lang="en-MY"/>
          </a:p>
        </p:txBody>
      </p:sp>
      <p:pic>
        <p:nvPicPr>
          <p:cNvPr id="13" name="Picture 12" descr="Logo&#10;&#10;Description automatically generated">
            <a:extLst>
              <a:ext uri="{FF2B5EF4-FFF2-40B4-BE49-F238E27FC236}">
                <a16:creationId xmlns:a16="http://schemas.microsoft.com/office/drawing/2014/main" id="{847847F8-C089-4AEF-C431-C6509AC01A6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2649665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Layout_02">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D7049-D09A-FC97-5AE3-7684D9970CD2}"/>
              </a:ext>
            </a:extLst>
          </p:cNvPr>
          <p:cNvSpPr>
            <a:spLocks noGrp="1"/>
          </p:cNvSpPr>
          <p:nvPr>
            <p:ph type="title"/>
          </p:nvPr>
        </p:nvSpPr>
        <p:spPr>
          <a:xfrm>
            <a:off x="838200" y="295161"/>
            <a:ext cx="10515600" cy="1325563"/>
          </a:xfrm>
        </p:spPr>
        <p:txBody>
          <a:bodyPr/>
          <a:lstStyle>
            <a:lvl1pPr algn="ctr">
              <a:defRPr>
                <a:solidFill>
                  <a:schemeClr val="tx1">
                    <a:lumMod val="65000"/>
                    <a:lumOff val="35000"/>
                  </a:schemeClr>
                </a:solidFill>
              </a:defRPr>
            </a:lvl1pPr>
          </a:lstStyle>
          <a:p>
            <a:r>
              <a:rPr lang="en-US"/>
              <a:t>Click to edit Master title style</a:t>
            </a:r>
            <a:endParaRPr lang="en-MY"/>
          </a:p>
        </p:txBody>
      </p:sp>
      <p:sp>
        <p:nvSpPr>
          <p:cNvPr id="6" name="Footer Placeholder 5">
            <a:extLst>
              <a:ext uri="{FF2B5EF4-FFF2-40B4-BE49-F238E27FC236}">
                <a16:creationId xmlns:a16="http://schemas.microsoft.com/office/drawing/2014/main" id="{C40CA447-4B33-14A4-A8B3-A50941C7FA6D}"/>
              </a:ext>
            </a:extLst>
          </p:cNvPr>
          <p:cNvSpPr>
            <a:spLocks noGrp="1"/>
          </p:cNvSpPr>
          <p:nvPr>
            <p:ph type="ftr" sz="quarter" idx="10"/>
          </p:nvPr>
        </p:nvSpPr>
        <p:spPr/>
        <p:txBody>
          <a:bodyPr/>
          <a:lstStyle/>
          <a:p>
            <a:endParaRPr lang="en-MY"/>
          </a:p>
        </p:txBody>
      </p:sp>
      <p:sp>
        <p:nvSpPr>
          <p:cNvPr id="7" name="Slide Number Placeholder 6">
            <a:extLst>
              <a:ext uri="{FF2B5EF4-FFF2-40B4-BE49-F238E27FC236}">
                <a16:creationId xmlns:a16="http://schemas.microsoft.com/office/drawing/2014/main" id="{C9180811-CF70-450A-27A7-6650EC921EAD}"/>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5" name="Diagonal Stripe 4">
            <a:extLst>
              <a:ext uri="{FF2B5EF4-FFF2-40B4-BE49-F238E27FC236}">
                <a16:creationId xmlns:a16="http://schemas.microsoft.com/office/drawing/2014/main" id="{8DC6A165-7707-B831-4D31-547D2097E0C0}"/>
              </a:ext>
            </a:extLst>
          </p:cNvPr>
          <p:cNvSpPr/>
          <p:nvPr userDrawn="1"/>
        </p:nvSpPr>
        <p:spPr>
          <a:xfrm>
            <a:off x="0" y="0"/>
            <a:ext cx="5606143" cy="6858000"/>
          </a:xfrm>
          <a:prstGeom prst="diagStripe">
            <a:avLst/>
          </a:prstGeom>
          <a:solidFill>
            <a:schemeClr val="bg1">
              <a:lumMod val="75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solidFill>
                <a:schemeClr val="tx1"/>
              </a:solidFill>
            </a:endParaRPr>
          </a:p>
        </p:txBody>
      </p:sp>
      <p:pic>
        <p:nvPicPr>
          <p:cNvPr id="9" name="Picture 8" descr="Logo&#10;&#10;Description automatically generated">
            <a:extLst>
              <a:ext uri="{FF2B5EF4-FFF2-40B4-BE49-F238E27FC236}">
                <a16:creationId xmlns:a16="http://schemas.microsoft.com/office/drawing/2014/main" id="{7C2E61BC-4260-06A6-E9F0-F6A586DC649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888550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ayout_03">
    <p:bg>
      <p:bgPr>
        <a:solidFill>
          <a:srgbClr val="C04C4C"/>
        </a:solidFill>
        <a:effectLst/>
      </p:bgPr>
    </p:bg>
    <p:spTree>
      <p:nvGrpSpPr>
        <p:cNvPr id="1" name=""/>
        <p:cNvGrpSpPr/>
        <p:nvPr/>
      </p:nvGrpSpPr>
      <p:grpSpPr>
        <a:xfrm>
          <a:off x="0" y="0"/>
          <a:ext cx="0" cy="0"/>
          <a:chOff x="0" y="0"/>
          <a:chExt cx="0" cy="0"/>
        </a:xfrm>
      </p:grpSpPr>
      <p:sp>
        <p:nvSpPr>
          <p:cNvPr id="11" name="Freeform 88">
            <a:extLst>
              <a:ext uri="{FF2B5EF4-FFF2-40B4-BE49-F238E27FC236}">
                <a16:creationId xmlns:a16="http://schemas.microsoft.com/office/drawing/2014/main" id="{2EC006B8-36F2-B291-87A1-3D4528A9F2D9}"/>
              </a:ext>
            </a:extLst>
          </p:cNvPr>
          <p:cNvSpPr>
            <a:spLocks noEditPoints="1"/>
          </p:cNvSpPr>
          <p:nvPr userDrawn="1"/>
        </p:nvSpPr>
        <p:spPr bwMode="auto">
          <a:xfrm rot="13500000">
            <a:off x="2009576" y="3640922"/>
            <a:ext cx="12148525" cy="10716021"/>
          </a:xfrm>
          <a:custGeom>
            <a:avLst/>
            <a:gdLst>
              <a:gd name="T0" fmla="*/ 456 w 460"/>
              <a:gd name="T1" fmla="*/ 144 h 405"/>
              <a:gd name="T2" fmla="*/ 389 w 460"/>
              <a:gd name="T3" fmla="*/ 39 h 405"/>
              <a:gd name="T4" fmla="*/ 253 w 460"/>
              <a:gd name="T5" fmla="*/ 3 h 405"/>
              <a:gd name="T6" fmla="*/ 175 w 460"/>
              <a:gd name="T7" fmla="*/ 21 h 405"/>
              <a:gd name="T8" fmla="*/ 107 w 460"/>
              <a:gd name="T9" fmla="*/ 59 h 405"/>
              <a:gd name="T10" fmla="*/ 28 w 460"/>
              <a:gd name="T11" fmla="*/ 137 h 405"/>
              <a:gd name="T12" fmla="*/ 12 w 460"/>
              <a:gd name="T13" fmla="*/ 248 h 405"/>
              <a:gd name="T14" fmla="*/ 76 w 460"/>
              <a:gd name="T15" fmla="*/ 340 h 405"/>
              <a:gd name="T16" fmla="*/ 186 w 460"/>
              <a:gd name="T17" fmla="*/ 398 h 405"/>
              <a:gd name="T18" fmla="*/ 243 w 460"/>
              <a:gd name="T19" fmla="*/ 404 h 405"/>
              <a:gd name="T20" fmla="*/ 306 w 460"/>
              <a:gd name="T21" fmla="*/ 390 h 405"/>
              <a:gd name="T22" fmla="*/ 416 w 460"/>
              <a:gd name="T23" fmla="*/ 307 h 405"/>
              <a:gd name="T24" fmla="*/ 460 w 460"/>
              <a:gd name="T25" fmla="*/ 179 h 405"/>
              <a:gd name="T26" fmla="*/ 456 w 460"/>
              <a:gd name="T27" fmla="*/ 144 h 405"/>
              <a:gd name="T28" fmla="*/ 456 w 460"/>
              <a:gd name="T29" fmla="*/ 144 h 405"/>
              <a:gd name="T30" fmla="*/ 423 w 460"/>
              <a:gd name="T31" fmla="*/ 195 h 405"/>
              <a:gd name="T32" fmla="*/ 380 w 460"/>
              <a:gd name="T33" fmla="*/ 297 h 405"/>
              <a:gd name="T34" fmla="*/ 299 w 460"/>
              <a:gd name="T35" fmla="*/ 350 h 405"/>
              <a:gd name="T36" fmla="*/ 240 w 460"/>
              <a:gd name="T37" fmla="*/ 355 h 405"/>
              <a:gd name="T38" fmla="*/ 240 w 460"/>
              <a:gd name="T39" fmla="*/ 355 h 405"/>
              <a:gd name="T40" fmla="*/ 127 w 460"/>
              <a:gd name="T41" fmla="*/ 281 h 405"/>
              <a:gd name="T42" fmla="*/ 95 w 460"/>
              <a:gd name="T43" fmla="*/ 212 h 405"/>
              <a:gd name="T44" fmla="*/ 103 w 460"/>
              <a:gd name="T45" fmla="*/ 167 h 405"/>
              <a:gd name="T46" fmla="*/ 143 w 460"/>
              <a:gd name="T47" fmla="*/ 112 h 405"/>
              <a:gd name="T48" fmla="*/ 186 w 460"/>
              <a:gd name="T49" fmla="*/ 78 h 405"/>
              <a:gd name="T50" fmla="*/ 339 w 460"/>
              <a:gd name="T51" fmla="*/ 66 h 405"/>
              <a:gd name="T52" fmla="*/ 423 w 460"/>
              <a:gd name="T53" fmla="*/ 180 h 405"/>
              <a:gd name="T54" fmla="*/ 423 w 460"/>
              <a:gd name="T55" fmla="*/ 195 h 405"/>
              <a:gd name="T56" fmla="*/ 423 w 460"/>
              <a:gd name="T57" fmla="*/ 19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0" h="405">
                <a:moveTo>
                  <a:pt x="456" y="144"/>
                </a:moveTo>
                <a:cubicBezTo>
                  <a:pt x="447" y="102"/>
                  <a:pt x="423" y="64"/>
                  <a:pt x="389" y="39"/>
                </a:cubicBezTo>
                <a:cubicBezTo>
                  <a:pt x="350" y="11"/>
                  <a:pt x="299" y="0"/>
                  <a:pt x="253" y="3"/>
                </a:cubicBezTo>
                <a:cubicBezTo>
                  <a:pt x="226" y="5"/>
                  <a:pt x="200" y="11"/>
                  <a:pt x="175" y="21"/>
                </a:cubicBezTo>
                <a:cubicBezTo>
                  <a:pt x="151" y="31"/>
                  <a:pt x="129" y="44"/>
                  <a:pt x="107" y="59"/>
                </a:cubicBezTo>
                <a:cubicBezTo>
                  <a:pt x="77" y="80"/>
                  <a:pt x="48" y="106"/>
                  <a:pt x="28" y="137"/>
                </a:cubicBezTo>
                <a:cubicBezTo>
                  <a:pt x="7" y="171"/>
                  <a:pt x="0" y="210"/>
                  <a:pt x="12" y="248"/>
                </a:cubicBezTo>
                <a:cubicBezTo>
                  <a:pt x="23" y="284"/>
                  <a:pt x="48" y="316"/>
                  <a:pt x="76" y="340"/>
                </a:cubicBezTo>
                <a:cubicBezTo>
                  <a:pt x="108" y="367"/>
                  <a:pt x="145" y="389"/>
                  <a:pt x="186" y="398"/>
                </a:cubicBezTo>
                <a:cubicBezTo>
                  <a:pt x="205" y="403"/>
                  <a:pt x="224" y="405"/>
                  <a:pt x="243" y="404"/>
                </a:cubicBezTo>
                <a:cubicBezTo>
                  <a:pt x="264" y="402"/>
                  <a:pt x="286" y="398"/>
                  <a:pt x="306" y="390"/>
                </a:cubicBezTo>
                <a:cubicBezTo>
                  <a:pt x="350" y="374"/>
                  <a:pt x="388" y="344"/>
                  <a:pt x="416" y="307"/>
                </a:cubicBezTo>
                <a:cubicBezTo>
                  <a:pt x="444" y="270"/>
                  <a:pt x="460" y="225"/>
                  <a:pt x="460" y="179"/>
                </a:cubicBezTo>
                <a:cubicBezTo>
                  <a:pt x="460" y="167"/>
                  <a:pt x="459" y="155"/>
                  <a:pt x="456" y="144"/>
                </a:cubicBezTo>
                <a:cubicBezTo>
                  <a:pt x="453" y="127"/>
                  <a:pt x="460" y="160"/>
                  <a:pt x="456" y="144"/>
                </a:cubicBezTo>
                <a:close/>
                <a:moveTo>
                  <a:pt x="423" y="195"/>
                </a:moveTo>
                <a:cubicBezTo>
                  <a:pt x="422" y="232"/>
                  <a:pt x="404" y="270"/>
                  <a:pt x="380" y="297"/>
                </a:cubicBezTo>
                <a:cubicBezTo>
                  <a:pt x="358" y="322"/>
                  <a:pt x="330" y="340"/>
                  <a:pt x="299" y="350"/>
                </a:cubicBezTo>
                <a:cubicBezTo>
                  <a:pt x="280" y="356"/>
                  <a:pt x="260" y="357"/>
                  <a:pt x="240" y="355"/>
                </a:cubicBezTo>
                <a:cubicBezTo>
                  <a:pt x="240" y="355"/>
                  <a:pt x="240" y="355"/>
                  <a:pt x="240" y="355"/>
                </a:cubicBezTo>
                <a:cubicBezTo>
                  <a:pt x="193" y="349"/>
                  <a:pt x="156" y="317"/>
                  <a:pt x="127" y="281"/>
                </a:cubicBezTo>
                <a:cubicBezTo>
                  <a:pt x="111" y="262"/>
                  <a:pt x="98" y="238"/>
                  <a:pt x="95" y="212"/>
                </a:cubicBezTo>
                <a:cubicBezTo>
                  <a:pt x="94" y="197"/>
                  <a:pt x="97" y="181"/>
                  <a:pt x="103" y="167"/>
                </a:cubicBezTo>
                <a:cubicBezTo>
                  <a:pt x="112" y="146"/>
                  <a:pt x="127" y="128"/>
                  <a:pt x="143" y="112"/>
                </a:cubicBezTo>
                <a:cubicBezTo>
                  <a:pt x="156" y="99"/>
                  <a:pt x="170" y="87"/>
                  <a:pt x="186" y="78"/>
                </a:cubicBezTo>
                <a:cubicBezTo>
                  <a:pt x="232" y="51"/>
                  <a:pt x="289" y="46"/>
                  <a:pt x="339" y="66"/>
                </a:cubicBezTo>
                <a:cubicBezTo>
                  <a:pt x="385" y="85"/>
                  <a:pt x="421" y="129"/>
                  <a:pt x="423" y="180"/>
                </a:cubicBezTo>
                <a:cubicBezTo>
                  <a:pt x="423" y="185"/>
                  <a:pt x="423" y="190"/>
                  <a:pt x="423" y="195"/>
                </a:cubicBezTo>
                <a:cubicBezTo>
                  <a:pt x="423" y="197"/>
                  <a:pt x="423" y="194"/>
                  <a:pt x="423" y="195"/>
                </a:cubicBezTo>
                <a:close/>
              </a:path>
            </a:pathLst>
          </a:custGeom>
          <a:solidFill>
            <a:schemeClr val="bg1">
              <a:alpha val="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ooter Placeholder 6">
            <a:extLst>
              <a:ext uri="{FF2B5EF4-FFF2-40B4-BE49-F238E27FC236}">
                <a16:creationId xmlns:a16="http://schemas.microsoft.com/office/drawing/2014/main" id="{8D376308-4430-17DE-55D8-C62E713A416C}"/>
              </a:ext>
            </a:extLst>
          </p:cNvPr>
          <p:cNvSpPr>
            <a:spLocks noGrp="1"/>
          </p:cNvSpPr>
          <p:nvPr>
            <p:ph type="ftr" sz="quarter" idx="10"/>
          </p:nvPr>
        </p:nvSpPr>
        <p:spPr/>
        <p:txBody>
          <a:bodyPr/>
          <a:lstStyle/>
          <a:p>
            <a:endParaRPr lang="en-MY"/>
          </a:p>
        </p:txBody>
      </p:sp>
      <p:sp>
        <p:nvSpPr>
          <p:cNvPr id="8" name="Slide Number Placeholder 7">
            <a:extLst>
              <a:ext uri="{FF2B5EF4-FFF2-40B4-BE49-F238E27FC236}">
                <a16:creationId xmlns:a16="http://schemas.microsoft.com/office/drawing/2014/main" id="{D9F87F34-3A4F-BEE8-D6A3-75E86F6048D2}"/>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17" name="Rectangle 16">
            <a:extLst>
              <a:ext uri="{FF2B5EF4-FFF2-40B4-BE49-F238E27FC236}">
                <a16:creationId xmlns:a16="http://schemas.microsoft.com/office/drawing/2014/main" id="{AB1995BA-762F-0E75-164E-C2DC8E53AF1E}"/>
              </a:ext>
            </a:extLst>
          </p:cNvPr>
          <p:cNvSpPr/>
          <p:nvPr userDrawn="1"/>
        </p:nvSpPr>
        <p:spPr>
          <a:xfrm>
            <a:off x="7293428" y="0"/>
            <a:ext cx="4365171" cy="6858000"/>
          </a:xfrm>
          <a:prstGeom prst="rect">
            <a:avLst/>
          </a:prstGeom>
          <a:solidFill>
            <a:schemeClr val="bg1">
              <a:lumMod val="95000"/>
            </a:schemeClr>
          </a:solidFill>
          <a:ln>
            <a:noFill/>
          </a:ln>
          <a:effectLst>
            <a:outerShdw blurRad="431800" dist="508000" dir="7860000" algn="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grpSp>
        <p:nvGrpSpPr>
          <p:cNvPr id="19" name="Group 18">
            <a:extLst>
              <a:ext uri="{FF2B5EF4-FFF2-40B4-BE49-F238E27FC236}">
                <a16:creationId xmlns:a16="http://schemas.microsoft.com/office/drawing/2014/main" id="{A8344EBC-0EE1-6D60-DD13-A025929EB2A2}"/>
              </a:ext>
            </a:extLst>
          </p:cNvPr>
          <p:cNvGrpSpPr/>
          <p:nvPr userDrawn="1"/>
        </p:nvGrpSpPr>
        <p:grpSpPr>
          <a:xfrm rot="10800000">
            <a:off x="9169016" y="6004017"/>
            <a:ext cx="613993" cy="75107"/>
            <a:chOff x="-1587" y="4763"/>
            <a:chExt cx="300037" cy="42862"/>
          </a:xfrm>
          <a:solidFill>
            <a:srgbClr val="C04C4C"/>
          </a:solidFill>
        </p:grpSpPr>
        <p:sp>
          <p:nvSpPr>
            <p:cNvPr id="20" name="Oval 13">
              <a:extLst>
                <a:ext uri="{FF2B5EF4-FFF2-40B4-BE49-F238E27FC236}">
                  <a16:creationId xmlns:a16="http://schemas.microsoft.com/office/drawing/2014/main" id="{BCD5BC98-703E-C5F4-6A62-09FCC6A36DB8}"/>
                </a:ext>
              </a:extLst>
            </p:cNvPr>
            <p:cNvSpPr>
              <a:spLocks noChangeArrowheads="1"/>
            </p:cNvSpPr>
            <p:nvPr/>
          </p:nvSpPr>
          <p:spPr bwMode="auto">
            <a:xfrm>
              <a:off x="-1587"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21" name="Oval 14">
              <a:extLst>
                <a:ext uri="{FF2B5EF4-FFF2-40B4-BE49-F238E27FC236}">
                  <a16:creationId xmlns:a16="http://schemas.microsoft.com/office/drawing/2014/main" id="{ECA11C4B-3AD6-EB59-443E-E2E20B42D274}"/>
                </a:ext>
              </a:extLst>
            </p:cNvPr>
            <p:cNvSpPr>
              <a:spLocks noChangeArrowheads="1"/>
            </p:cNvSpPr>
            <p:nvPr/>
          </p:nvSpPr>
          <p:spPr bwMode="auto">
            <a:xfrm>
              <a:off x="85725"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22" name="Oval 15">
              <a:extLst>
                <a:ext uri="{FF2B5EF4-FFF2-40B4-BE49-F238E27FC236}">
                  <a16:creationId xmlns:a16="http://schemas.microsoft.com/office/drawing/2014/main" id="{080E09A2-A318-7937-F507-9F4F1573C372}"/>
                </a:ext>
              </a:extLst>
            </p:cNvPr>
            <p:cNvSpPr>
              <a:spLocks noChangeArrowheads="1"/>
            </p:cNvSpPr>
            <p:nvPr/>
          </p:nvSpPr>
          <p:spPr bwMode="auto">
            <a:xfrm>
              <a:off x="171450"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23" name="Oval 16">
              <a:extLst>
                <a:ext uri="{FF2B5EF4-FFF2-40B4-BE49-F238E27FC236}">
                  <a16:creationId xmlns:a16="http://schemas.microsoft.com/office/drawing/2014/main" id="{806198F1-CD00-115B-03EB-DA6337A9FA51}"/>
                </a:ext>
              </a:extLst>
            </p:cNvPr>
            <p:cNvSpPr>
              <a:spLocks noChangeArrowheads="1"/>
            </p:cNvSpPr>
            <p:nvPr/>
          </p:nvSpPr>
          <p:spPr bwMode="auto">
            <a:xfrm>
              <a:off x="261938"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
        <p:nvSpPr>
          <p:cNvPr id="24" name="Title 23">
            <a:extLst>
              <a:ext uri="{FF2B5EF4-FFF2-40B4-BE49-F238E27FC236}">
                <a16:creationId xmlns:a16="http://schemas.microsoft.com/office/drawing/2014/main" id="{814EC3F6-24D4-D885-5046-3A3D68236E2E}"/>
              </a:ext>
            </a:extLst>
          </p:cNvPr>
          <p:cNvSpPr>
            <a:spLocks noGrp="1"/>
          </p:cNvSpPr>
          <p:nvPr>
            <p:ph type="title"/>
          </p:nvPr>
        </p:nvSpPr>
        <p:spPr>
          <a:xfrm>
            <a:off x="326572" y="1388382"/>
            <a:ext cx="6672943" cy="1325563"/>
          </a:xfrm>
        </p:spPr>
        <p:txBody>
          <a:bodyPr/>
          <a:lstStyle>
            <a:lvl1pPr>
              <a:defRPr>
                <a:solidFill>
                  <a:schemeClr val="bg1"/>
                </a:solidFill>
              </a:defRPr>
            </a:lvl1pPr>
          </a:lstStyle>
          <a:p>
            <a:r>
              <a:rPr lang="en-US" dirty="0"/>
              <a:t>Click to edit Master title style</a:t>
            </a:r>
            <a:endParaRPr lang="en-MY" dirty="0"/>
          </a:p>
        </p:txBody>
      </p:sp>
      <p:sp>
        <p:nvSpPr>
          <p:cNvPr id="12" name="Freeform 88">
            <a:extLst>
              <a:ext uri="{FF2B5EF4-FFF2-40B4-BE49-F238E27FC236}">
                <a16:creationId xmlns:a16="http://schemas.microsoft.com/office/drawing/2014/main" id="{FFE63D60-4033-0963-0257-340E61B3359D}"/>
              </a:ext>
            </a:extLst>
          </p:cNvPr>
          <p:cNvSpPr>
            <a:spLocks noEditPoints="1"/>
          </p:cNvSpPr>
          <p:nvPr userDrawn="1"/>
        </p:nvSpPr>
        <p:spPr bwMode="auto">
          <a:xfrm rot="16200000">
            <a:off x="5061976" y="2610139"/>
            <a:ext cx="12148525" cy="10716021"/>
          </a:xfrm>
          <a:custGeom>
            <a:avLst/>
            <a:gdLst>
              <a:gd name="T0" fmla="*/ 456 w 460"/>
              <a:gd name="T1" fmla="*/ 144 h 405"/>
              <a:gd name="T2" fmla="*/ 389 w 460"/>
              <a:gd name="T3" fmla="*/ 39 h 405"/>
              <a:gd name="T4" fmla="*/ 253 w 460"/>
              <a:gd name="T5" fmla="*/ 3 h 405"/>
              <a:gd name="T6" fmla="*/ 175 w 460"/>
              <a:gd name="T7" fmla="*/ 21 h 405"/>
              <a:gd name="T8" fmla="*/ 107 w 460"/>
              <a:gd name="T9" fmla="*/ 59 h 405"/>
              <a:gd name="T10" fmla="*/ 28 w 460"/>
              <a:gd name="T11" fmla="*/ 137 h 405"/>
              <a:gd name="T12" fmla="*/ 12 w 460"/>
              <a:gd name="T13" fmla="*/ 248 h 405"/>
              <a:gd name="T14" fmla="*/ 76 w 460"/>
              <a:gd name="T15" fmla="*/ 340 h 405"/>
              <a:gd name="T16" fmla="*/ 186 w 460"/>
              <a:gd name="T17" fmla="*/ 398 h 405"/>
              <a:gd name="T18" fmla="*/ 243 w 460"/>
              <a:gd name="T19" fmla="*/ 404 h 405"/>
              <a:gd name="T20" fmla="*/ 306 w 460"/>
              <a:gd name="T21" fmla="*/ 390 h 405"/>
              <a:gd name="T22" fmla="*/ 416 w 460"/>
              <a:gd name="T23" fmla="*/ 307 h 405"/>
              <a:gd name="T24" fmla="*/ 460 w 460"/>
              <a:gd name="T25" fmla="*/ 179 h 405"/>
              <a:gd name="T26" fmla="*/ 456 w 460"/>
              <a:gd name="T27" fmla="*/ 144 h 405"/>
              <a:gd name="T28" fmla="*/ 456 w 460"/>
              <a:gd name="T29" fmla="*/ 144 h 405"/>
              <a:gd name="T30" fmla="*/ 423 w 460"/>
              <a:gd name="T31" fmla="*/ 195 h 405"/>
              <a:gd name="T32" fmla="*/ 380 w 460"/>
              <a:gd name="T33" fmla="*/ 297 h 405"/>
              <a:gd name="T34" fmla="*/ 299 w 460"/>
              <a:gd name="T35" fmla="*/ 350 h 405"/>
              <a:gd name="T36" fmla="*/ 240 w 460"/>
              <a:gd name="T37" fmla="*/ 355 h 405"/>
              <a:gd name="T38" fmla="*/ 240 w 460"/>
              <a:gd name="T39" fmla="*/ 355 h 405"/>
              <a:gd name="T40" fmla="*/ 127 w 460"/>
              <a:gd name="T41" fmla="*/ 281 h 405"/>
              <a:gd name="T42" fmla="*/ 95 w 460"/>
              <a:gd name="T43" fmla="*/ 212 h 405"/>
              <a:gd name="T44" fmla="*/ 103 w 460"/>
              <a:gd name="T45" fmla="*/ 167 h 405"/>
              <a:gd name="T46" fmla="*/ 143 w 460"/>
              <a:gd name="T47" fmla="*/ 112 h 405"/>
              <a:gd name="T48" fmla="*/ 186 w 460"/>
              <a:gd name="T49" fmla="*/ 78 h 405"/>
              <a:gd name="T50" fmla="*/ 339 w 460"/>
              <a:gd name="T51" fmla="*/ 66 h 405"/>
              <a:gd name="T52" fmla="*/ 423 w 460"/>
              <a:gd name="T53" fmla="*/ 180 h 405"/>
              <a:gd name="T54" fmla="*/ 423 w 460"/>
              <a:gd name="T55" fmla="*/ 195 h 405"/>
              <a:gd name="T56" fmla="*/ 423 w 460"/>
              <a:gd name="T57" fmla="*/ 19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0" h="405">
                <a:moveTo>
                  <a:pt x="456" y="144"/>
                </a:moveTo>
                <a:cubicBezTo>
                  <a:pt x="447" y="102"/>
                  <a:pt x="423" y="64"/>
                  <a:pt x="389" y="39"/>
                </a:cubicBezTo>
                <a:cubicBezTo>
                  <a:pt x="350" y="11"/>
                  <a:pt x="299" y="0"/>
                  <a:pt x="253" y="3"/>
                </a:cubicBezTo>
                <a:cubicBezTo>
                  <a:pt x="226" y="5"/>
                  <a:pt x="200" y="11"/>
                  <a:pt x="175" y="21"/>
                </a:cubicBezTo>
                <a:cubicBezTo>
                  <a:pt x="151" y="31"/>
                  <a:pt x="129" y="44"/>
                  <a:pt x="107" y="59"/>
                </a:cubicBezTo>
                <a:cubicBezTo>
                  <a:pt x="77" y="80"/>
                  <a:pt x="48" y="106"/>
                  <a:pt x="28" y="137"/>
                </a:cubicBezTo>
                <a:cubicBezTo>
                  <a:pt x="7" y="171"/>
                  <a:pt x="0" y="210"/>
                  <a:pt x="12" y="248"/>
                </a:cubicBezTo>
                <a:cubicBezTo>
                  <a:pt x="23" y="284"/>
                  <a:pt x="48" y="316"/>
                  <a:pt x="76" y="340"/>
                </a:cubicBezTo>
                <a:cubicBezTo>
                  <a:pt x="108" y="367"/>
                  <a:pt x="145" y="389"/>
                  <a:pt x="186" y="398"/>
                </a:cubicBezTo>
                <a:cubicBezTo>
                  <a:pt x="205" y="403"/>
                  <a:pt x="224" y="405"/>
                  <a:pt x="243" y="404"/>
                </a:cubicBezTo>
                <a:cubicBezTo>
                  <a:pt x="264" y="402"/>
                  <a:pt x="286" y="398"/>
                  <a:pt x="306" y="390"/>
                </a:cubicBezTo>
                <a:cubicBezTo>
                  <a:pt x="350" y="374"/>
                  <a:pt x="388" y="344"/>
                  <a:pt x="416" y="307"/>
                </a:cubicBezTo>
                <a:cubicBezTo>
                  <a:pt x="444" y="270"/>
                  <a:pt x="460" y="225"/>
                  <a:pt x="460" y="179"/>
                </a:cubicBezTo>
                <a:cubicBezTo>
                  <a:pt x="460" y="167"/>
                  <a:pt x="459" y="155"/>
                  <a:pt x="456" y="144"/>
                </a:cubicBezTo>
                <a:cubicBezTo>
                  <a:pt x="453" y="127"/>
                  <a:pt x="460" y="160"/>
                  <a:pt x="456" y="144"/>
                </a:cubicBezTo>
                <a:close/>
                <a:moveTo>
                  <a:pt x="423" y="195"/>
                </a:moveTo>
                <a:cubicBezTo>
                  <a:pt x="422" y="232"/>
                  <a:pt x="404" y="270"/>
                  <a:pt x="380" y="297"/>
                </a:cubicBezTo>
                <a:cubicBezTo>
                  <a:pt x="358" y="322"/>
                  <a:pt x="330" y="340"/>
                  <a:pt x="299" y="350"/>
                </a:cubicBezTo>
                <a:cubicBezTo>
                  <a:pt x="280" y="356"/>
                  <a:pt x="260" y="357"/>
                  <a:pt x="240" y="355"/>
                </a:cubicBezTo>
                <a:cubicBezTo>
                  <a:pt x="240" y="355"/>
                  <a:pt x="240" y="355"/>
                  <a:pt x="240" y="355"/>
                </a:cubicBezTo>
                <a:cubicBezTo>
                  <a:pt x="193" y="349"/>
                  <a:pt x="156" y="317"/>
                  <a:pt x="127" y="281"/>
                </a:cubicBezTo>
                <a:cubicBezTo>
                  <a:pt x="111" y="262"/>
                  <a:pt x="98" y="238"/>
                  <a:pt x="95" y="212"/>
                </a:cubicBezTo>
                <a:cubicBezTo>
                  <a:pt x="94" y="197"/>
                  <a:pt x="97" y="181"/>
                  <a:pt x="103" y="167"/>
                </a:cubicBezTo>
                <a:cubicBezTo>
                  <a:pt x="112" y="146"/>
                  <a:pt x="127" y="128"/>
                  <a:pt x="143" y="112"/>
                </a:cubicBezTo>
                <a:cubicBezTo>
                  <a:pt x="156" y="99"/>
                  <a:pt x="170" y="87"/>
                  <a:pt x="186" y="78"/>
                </a:cubicBezTo>
                <a:cubicBezTo>
                  <a:pt x="232" y="51"/>
                  <a:pt x="289" y="46"/>
                  <a:pt x="339" y="66"/>
                </a:cubicBezTo>
                <a:cubicBezTo>
                  <a:pt x="385" y="85"/>
                  <a:pt x="421" y="129"/>
                  <a:pt x="423" y="180"/>
                </a:cubicBezTo>
                <a:cubicBezTo>
                  <a:pt x="423" y="185"/>
                  <a:pt x="423" y="190"/>
                  <a:pt x="423" y="195"/>
                </a:cubicBezTo>
                <a:cubicBezTo>
                  <a:pt x="423" y="197"/>
                  <a:pt x="423" y="194"/>
                  <a:pt x="423" y="195"/>
                </a:cubicBezTo>
                <a:close/>
              </a:path>
            </a:pathLst>
          </a:custGeom>
          <a:solidFill>
            <a:schemeClr val="bg1">
              <a:alpha val="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778339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yout_04">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BC5600A4-3E4E-EC47-12EA-B6310B747A8B}"/>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16" name="Rectangle 15">
            <a:extLst>
              <a:ext uri="{FF2B5EF4-FFF2-40B4-BE49-F238E27FC236}">
                <a16:creationId xmlns:a16="http://schemas.microsoft.com/office/drawing/2014/main" id="{7ABC459D-A688-50A7-E022-E57A39DF24C8}"/>
              </a:ext>
            </a:extLst>
          </p:cNvPr>
          <p:cNvSpPr/>
          <p:nvPr userDrawn="1"/>
        </p:nvSpPr>
        <p:spPr>
          <a:xfrm>
            <a:off x="729342" y="0"/>
            <a:ext cx="4285887" cy="62375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solidFill>
                <a:schemeClr val="bg1"/>
              </a:solidFill>
            </a:endParaRPr>
          </a:p>
        </p:txBody>
      </p:sp>
      <p:sp>
        <p:nvSpPr>
          <p:cNvPr id="8" name="Footer Placeholder 7">
            <a:extLst>
              <a:ext uri="{FF2B5EF4-FFF2-40B4-BE49-F238E27FC236}">
                <a16:creationId xmlns:a16="http://schemas.microsoft.com/office/drawing/2014/main" id="{1642AE79-79E4-0073-0455-4CDA30AD8F65}"/>
              </a:ext>
            </a:extLst>
          </p:cNvPr>
          <p:cNvSpPr>
            <a:spLocks noGrp="1"/>
          </p:cNvSpPr>
          <p:nvPr>
            <p:ph type="ftr" sz="quarter" idx="10"/>
          </p:nvPr>
        </p:nvSpPr>
        <p:spPr/>
        <p:txBody>
          <a:bodyPr/>
          <a:lstStyle/>
          <a:p>
            <a:endParaRPr lang="en-MY"/>
          </a:p>
        </p:txBody>
      </p:sp>
      <p:sp>
        <p:nvSpPr>
          <p:cNvPr id="9" name="Slide Number Placeholder 8">
            <a:extLst>
              <a:ext uri="{FF2B5EF4-FFF2-40B4-BE49-F238E27FC236}">
                <a16:creationId xmlns:a16="http://schemas.microsoft.com/office/drawing/2014/main" id="{6954D628-8D81-1CDE-6D27-24AB85F650D6}"/>
              </a:ext>
            </a:extLst>
          </p:cNvPr>
          <p:cNvSpPr>
            <a:spLocks noGrp="1"/>
          </p:cNvSpPr>
          <p:nvPr>
            <p:ph type="sldNum" sz="quarter" idx="11"/>
          </p:nvPr>
        </p:nvSpPr>
        <p:spPr/>
        <p:txBody>
          <a:bodyPr/>
          <a:lstStyle/>
          <a:p>
            <a:fld id="{7737D3DD-0AB3-4F16-99FA-6262B2B4036D}" type="slidenum">
              <a:rPr lang="en-MY" smtClean="0"/>
              <a:t>‹#›</a:t>
            </a:fld>
            <a:endParaRPr lang="en-MY"/>
          </a:p>
        </p:txBody>
      </p:sp>
      <p:grpSp>
        <p:nvGrpSpPr>
          <p:cNvPr id="11" name="Group 10">
            <a:extLst>
              <a:ext uri="{FF2B5EF4-FFF2-40B4-BE49-F238E27FC236}">
                <a16:creationId xmlns:a16="http://schemas.microsoft.com/office/drawing/2014/main" id="{9C2342FF-69D1-829A-9394-7FDD7C8DC0D8}"/>
              </a:ext>
            </a:extLst>
          </p:cNvPr>
          <p:cNvGrpSpPr/>
          <p:nvPr userDrawn="1"/>
        </p:nvGrpSpPr>
        <p:grpSpPr>
          <a:xfrm>
            <a:off x="2561933" y="419857"/>
            <a:ext cx="613993" cy="75107"/>
            <a:chOff x="-1587" y="4763"/>
            <a:chExt cx="300037" cy="42862"/>
          </a:xfrm>
          <a:solidFill>
            <a:srgbClr val="C04C4C"/>
          </a:solidFill>
        </p:grpSpPr>
        <p:sp>
          <p:nvSpPr>
            <p:cNvPr id="12" name="Oval 13">
              <a:extLst>
                <a:ext uri="{FF2B5EF4-FFF2-40B4-BE49-F238E27FC236}">
                  <a16:creationId xmlns:a16="http://schemas.microsoft.com/office/drawing/2014/main" id="{23262089-B548-7EB2-7E11-8E96F2D4ECA1}"/>
                </a:ext>
              </a:extLst>
            </p:cNvPr>
            <p:cNvSpPr>
              <a:spLocks noChangeArrowheads="1"/>
            </p:cNvSpPr>
            <p:nvPr/>
          </p:nvSpPr>
          <p:spPr bwMode="auto">
            <a:xfrm>
              <a:off x="-1587"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13" name="Oval 14">
              <a:extLst>
                <a:ext uri="{FF2B5EF4-FFF2-40B4-BE49-F238E27FC236}">
                  <a16:creationId xmlns:a16="http://schemas.microsoft.com/office/drawing/2014/main" id="{E939BD00-47B2-AF84-6481-FC6D266B933A}"/>
                </a:ext>
              </a:extLst>
            </p:cNvPr>
            <p:cNvSpPr>
              <a:spLocks noChangeArrowheads="1"/>
            </p:cNvSpPr>
            <p:nvPr/>
          </p:nvSpPr>
          <p:spPr bwMode="auto">
            <a:xfrm>
              <a:off x="85725"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14" name="Oval 15">
              <a:extLst>
                <a:ext uri="{FF2B5EF4-FFF2-40B4-BE49-F238E27FC236}">
                  <a16:creationId xmlns:a16="http://schemas.microsoft.com/office/drawing/2014/main" id="{3247BFCB-8D78-A506-7B1C-F4FFA425C85B}"/>
                </a:ext>
              </a:extLst>
            </p:cNvPr>
            <p:cNvSpPr>
              <a:spLocks noChangeArrowheads="1"/>
            </p:cNvSpPr>
            <p:nvPr/>
          </p:nvSpPr>
          <p:spPr bwMode="auto">
            <a:xfrm>
              <a:off x="171450"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15" name="Oval 16">
              <a:extLst>
                <a:ext uri="{FF2B5EF4-FFF2-40B4-BE49-F238E27FC236}">
                  <a16:creationId xmlns:a16="http://schemas.microsoft.com/office/drawing/2014/main" id="{B4410486-EA59-BC01-71A7-DDAC2A1EA4CB}"/>
                </a:ext>
              </a:extLst>
            </p:cNvPr>
            <p:cNvSpPr>
              <a:spLocks noChangeArrowheads="1"/>
            </p:cNvSpPr>
            <p:nvPr/>
          </p:nvSpPr>
          <p:spPr bwMode="auto">
            <a:xfrm>
              <a:off x="261938"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
        <p:nvSpPr>
          <p:cNvPr id="18" name="Title 17">
            <a:extLst>
              <a:ext uri="{FF2B5EF4-FFF2-40B4-BE49-F238E27FC236}">
                <a16:creationId xmlns:a16="http://schemas.microsoft.com/office/drawing/2014/main" id="{B3FE10FD-D9C0-C344-A74A-C6F10F75D789}"/>
              </a:ext>
            </a:extLst>
          </p:cNvPr>
          <p:cNvSpPr>
            <a:spLocks noGrp="1"/>
          </p:cNvSpPr>
          <p:nvPr>
            <p:ph type="title"/>
          </p:nvPr>
        </p:nvSpPr>
        <p:spPr>
          <a:xfrm>
            <a:off x="1008176" y="2103437"/>
            <a:ext cx="3815716" cy="1325563"/>
          </a:xfrm>
        </p:spPr>
        <p:txBody>
          <a:bodyPr/>
          <a:lstStyle>
            <a:lvl1pPr algn="ctr">
              <a:defRPr/>
            </a:lvl1pPr>
          </a:lstStyle>
          <a:p>
            <a:r>
              <a:rPr lang="en-US"/>
              <a:t>Click to edit Master title style</a:t>
            </a:r>
            <a:endParaRPr lang="en-MY"/>
          </a:p>
        </p:txBody>
      </p:sp>
    </p:spTree>
    <p:extLst>
      <p:ext uri="{BB962C8B-B14F-4D97-AF65-F5344CB8AC3E}">
        <p14:creationId xmlns:p14="http://schemas.microsoft.com/office/powerpoint/2010/main" val="36031645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yout_05">
    <p:bg>
      <p:bgPr>
        <a:solidFill>
          <a:srgbClr val="C04C4C"/>
        </a:solidFill>
        <a:effectLst/>
      </p:bgPr>
    </p:bg>
    <p:spTree>
      <p:nvGrpSpPr>
        <p:cNvPr id="1" name=""/>
        <p:cNvGrpSpPr/>
        <p:nvPr/>
      </p:nvGrpSpPr>
      <p:grpSpPr>
        <a:xfrm>
          <a:off x="0" y="0"/>
          <a:ext cx="0" cy="0"/>
          <a:chOff x="0" y="0"/>
          <a:chExt cx="0" cy="0"/>
        </a:xfrm>
      </p:grpSpPr>
      <p:sp>
        <p:nvSpPr>
          <p:cNvPr id="14" name="Freeform 16">
            <a:extLst>
              <a:ext uri="{FF2B5EF4-FFF2-40B4-BE49-F238E27FC236}">
                <a16:creationId xmlns:a16="http://schemas.microsoft.com/office/drawing/2014/main" id="{955C00B2-487B-35F9-EFC4-6711B63378F0}"/>
              </a:ext>
            </a:extLst>
          </p:cNvPr>
          <p:cNvSpPr>
            <a:spLocks/>
          </p:cNvSpPr>
          <p:nvPr userDrawn="1"/>
        </p:nvSpPr>
        <p:spPr bwMode="auto">
          <a:xfrm rot="10800000">
            <a:off x="11064240" y="0"/>
            <a:ext cx="1127760" cy="1447800"/>
          </a:xfrm>
          <a:custGeom>
            <a:avLst/>
            <a:gdLst>
              <a:gd name="T0" fmla="*/ 1 w 343"/>
              <a:gd name="T1" fmla="*/ 0 h 344"/>
              <a:gd name="T2" fmla="*/ 343 w 343"/>
              <a:gd name="T3" fmla="*/ 343 h 344"/>
              <a:gd name="T4" fmla="*/ 43 w 343"/>
              <a:gd name="T5" fmla="*/ 344 h 344"/>
              <a:gd name="T6" fmla="*/ 0 w 343"/>
              <a:gd name="T7" fmla="*/ 301 h 344"/>
              <a:gd name="T8" fmla="*/ 1 w 343"/>
              <a:gd name="T9" fmla="*/ 0 h 344"/>
              <a:gd name="connsiteX0" fmla="*/ 30 w 10001"/>
              <a:gd name="connsiteY0" fmla="*/ 0 h 10000"/>
              <a:gd name="connsiteX1" fmla="*/ 10001 w 10001"/>
              <a:gd name="connsiteY1" fmla="*/ 9971 h 10000"/>
              <a:gd name="connsiteX2" fmla="*/ 1255 w 10001"/>
              <a:gd name="connsiteY2" fmla="*/ 10000 h 10000"/>
              <a:gd name="connsiteX3" fmla="*/ 1 w 10001"/>
              <a:gd name="connsiteY3" fmla="*/ 8750 h 10000"/>
              <a:gd name="connsiteX4" fmla="*/ 30 w 10001"/>
              <a:gd name="connsiteY4" fmla="*/ 0 h 10000"/>
              <a:gd name="connsiteX0" fmla="*/ 30 w 10001"/>
              <a:gd name="connsiteY0" fmla="*/ 0 h 10000"/>
              <a:gd name="connsiteX1" fmla="*/ 10001 w 10001"/>
              <a:gd name="connsiteY1" fmla="*/ 9971 h 10000"/>
              <a:gd name="connsiteX2" fmla="*/ 1255 w 10001"/>
              <a:gd name="connsiteY2" fmla="*/ 10000 h 10000"/>
              <a:gd name="connsiteX3" fmla="*/ 1 w 10001"/>
              <a:gd name="connsiteY3" fmla="*/ 8750 h 10000"/>
              <a:gd name="connsiteX4" fmla="*/ 30 w 10001"/>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1" h="10000">
                <a:moveTo>
                  <a:pt x="30" y="0"/>
                </a:moveTo>
                <a:lnTo>
                  <a:pt x="10001" y="9971"/>
                </a:lnTo>
                <a:lnTo>
                  <a:pt x="1255" y="10000"/>
                </a:lnTo>
                <a:cubicBezTo>
                  <a:pt x="-92" y="10000"/>
                  <a:pt x="1" y="9419"/>
                  <a:pt x="1" y="8750"/>
                </a:cubicBezTo>
                <a:cubicBezTo>
                  <a:pt x="11" y="5833"/>
                  <a:pt x="20" y="2917"/>
                  <a:pt x="30" y="0"/>
                </a:cubicBezTo>
                <a:close/>
              </a:path>
            </a:pathLst>
          </a:custGeom>
          <a:solidFill>
            <a:srgbClr val="C04C4C"/>
          </a:solidFill>
          <a:ln>
            <a:noFill/>
          </a:ln>
          <a:effectLst>
            <a:innerShdw blurRad="901700" dist="50800" dir="18900000">
              <a:prstClr val="black">
                <a:alpha val="30000"/>
              </a:prstClr>
            </a:innerShdw>
          </a:effectLst>
        </p:spPr>
        <p:txBody>
          <a:bodyPr vert="horz" wrap="square" lIns="91440" tIns="45720" rIns="91440" bIns="45720" numCol="1" anchor="t" anchorCtr="0" compatLnSpc="1">
            <a:prstTxWarp prst="textNoShape">
              <a:avLst/>
            </a:prstTxWarp>
          </a:bodyPr>
          <a:lstStyle/>
          <a:p>
            <a:endParaRPr lang="en-US" dirty="0"/>
          </a:p>
        </p:txBody>
      </p:sp>
      <p:sp>
        <p:nvSpPr>
          <p:cNvPr id="24" name="Rectangle 23">
            <a:extLst>
              <a:ext uri="{FF2B5EF4-FFF2-40B4-BE49-F238E27FC236}">
                <a16:creationId xmlns:a16="http://schemas.microsoft.com/office/drawing/2014/main" id="{561A13B1-4FE2-47EF-C699-2F5D32C46C7B}"/>
              </a:ext>
            </a:extLst>
          </p:cNvPr>
          <p:cNvSpPr/>
          <p:nvPr userDrawn="1"/>
        </p:nvSpPr>
        <p:spPr>
          <a:xfrm>
            <a:off x="0" y="0"/>
            <a:ext cx="5148943" cy="6858000"/>
          </a:xfrm>
          <a:prstGeom prst="rect">
            <a:avLst/>
          </a:prstGeom>
          <a:solidFill>
            <a:schemeClr val="tx1">
              <a:lumMod val="75000"/>
              <a:lumOff val="25000"/>
            </a:schemeClr>
          </a:solidFill>
          <a:ln>
            <a:solidFill>
              <a:schemeClr val="tx2">
                <a:lumMod val="25000"/>
                <a:lumOff val="75000"/>
              </a:schemeClr>
            </a:solidFill>
          </a:ln>
          <a:effectLst>
            <a:outerShdw blurRad="457200" dist="215900" sx="96000" sy="96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8" name="Footer Placeholder 7">
            <a:extLst>
              <a:ext uri="{FF2B5EF4-FFF2-40B4-BE49-F238E27FC236}">
                <a16:creationId xmlns:a16="http://schemas.microsoft.com/office/drawing/2014/main" id="{38B5F1C4-1CE7-DD7E-48D5-4216747D32ED}"/>
              </a:ext>
            </a:extLst>
          </p:cNvPr>
          <p:cNvSpPr>
            <a:spLocks noGrp="1"/>
          </p:cNvSpPr>
          <p:nvPr>
            <p:ph type="ftr" sz="quarter" idx="10"/>
          </p:nvPr>
        </p:nvSpPr>
        <p:spPr/>
        <p:txBody>
          <a:bodyPr/>
          <a:lstStyle/>
          <a:p>
            <a:endParaRPr lang="en-MY"/>
          </a:p>
        </p:txBody>
      </p:sp>
      <p:sp>
        <p:nvSpPr>
          <p:cNvPr id="9" name="Slide Number Placeholder 8">
            <a:extLst>
              <a:ext uri="{FF2B5EF4-FFF2-40B4-BE49-F238E27FC236}">
                <a16:creationId xmlns:a16="http://schemas.microsoft.com/office/drawing/2014/main" id="{A6223489-9DE8-D078-A240-0B0232406F2D}"/>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21" name="Title 20">
            <a:extLst>
              <a:ext uri="{FF2B5EF4-FFF2-40B4-BE49-F238E27FC236}">
                <a16:creationId xmlns:a16="http://schemas.microsoft.com/office/drawing/2014/main" id="{5B65FFBD-94D0-7BC8-3B24-CAF4FC2B7924}"/>
              </a:ext>
            </a:extLst>
          </p:cNvPr>
          <p:cNvSpPr>
            <a:spLocks noGrp="1"/>
          </p:cNvSpPr>
          <p:nvPr>
            <p:ph type="title"/>
          </p:nvPr>
        </p:nvSpPr>
        <p:spPr>
          <a:xfrm>
            <a:off x="500742" y="1286581"/>
            <a:ext cx="4169229" cy="1325563"/>
          </a:xfrm>
        </p:spPr>
        <p:txBody>
          <a:bodyPr/>
          <a:lstStyle>
            <a:lvl1pPr>
              <a:defRPr>
                <a:solidFill>
                  <a:schemeClr val="bg1"/>
                </a:solidFill>
              </a:defRPr>
            </a:lvl1pPr>
          </a:lstStyle>
          <a:p>
            <a:r>
              <a:rPr lang="en-US" dirty="0"/>
              <a:t>Click to edit Master title style</a:t>
            </a:r>
            <a:endParaRPr lang="en-MY" dirty="0"/>
          </a:p>
        </p:txBody>
      </p:sp>
      <p:sp>
        <p:nvSpPr>
          <p:cNvPr id="23" name="Picture Placeholder 22">
            <a:extLst>
              <a:ext uri="{FF2B5EF4-FFF2-40B4-BE49-F238E27FC236}">
                <a16:creationId xmlns:a16="http://schemas.microsoft.com/office/drawing/2014/main" id="{062D7562-98EB-7777-7293-CA6B3C3C6E27}"/>
              </a:ext>
            </a:extLst>
          </p:cNvPr>
          <p:cNvSpPr>
            <a:spLocks noGrp="1"/>
          </p:cNvSpPr>
          <p:nvPr>
            <p:ph type="pic" sz="quarter" idx="12"/>
          </p:nvPr>
        </p:nvSpPr>
        <p:spPr>
          <a:xfrm>
            <a:off x="8752114" y="733425"/>
            <a:ext cx="2939143" cy="2363380"/>
          </a:xfrm>
        </p:spPr>
        <p:txBody>
          <a:bodyPr/>
          <a:lstStyle/>
          <a:p>
            <a:endParaRPr lang="en-MY"/>
          </a:p>
        </p:txBody>
      </p:sp>
      <p:sp>
        <p:nvSpPr>
          <p:cNvPr id="26" name="Picture Placeholder 22">
            <a:extLst>
              <a:ext uri="{FF2B5EF4-FFF2-40B4-BE49-F238E27FC236}">
                <a16:creationId xmlns:a16="http://schemas.microsoft.com/office/drawing/2014/main" id="{B3311D2B-C82E-1CAD-A451-9734F58E57B4}"/>
              </a:ext>
            </a:extLst>
          </p:cNvPr>
          <p:cNvSpPr>
            <a:spLocks noGrp="1"/>
          </p:cNvSpPr>
          <p:nvPr>
            <p:ph type="pic" sz="quarter" idx="14"/>
          </p:nvPr>
        </p:nvSpPr>
        <p:spPr>
          <a:xfrm>
            <a:off x="5595258" y="733425"/>
            <a:ext cx="2939143" cy="2363380"/>
          </a:xfrm>
        </p:spPr>
        <p:txBody>
          <a:bodyPr/>
          <a:lstStyle/>
          <a:p>
            <a:endParaRPr lang="en-MY"/>
          </a:p>
        </p:txBody>
      </p:sp>
      <p:sp>
        <p:nvSpPr>
          <p:cNvPr id="27" name="Picture Placeholder 22">
            <a:extLst>
              <a:ext uri="{FF2B5EF4-FFF2-40B4-BE49-F238E27FC236}">
                <a16:creationId xmlns:a16="http://schemas.microsoft.com/office/drawing/2014/main" id="{74429CBD-241C-5A28-0B76-94FBEBD0C02B}"/>
              </a:ext>
            </a:extLst>
          </p:cNvPr>
          <p:cNvSpPr>
            <a:spLocks noGrp="1"/>
          </p:cNvSpPr>
          <p:nvPr>
            <p:ph type="pic" sz="quarter" idx="15"/>
          </p:nvPr>
        </p:nvSpPr>
        <p:spPr>
          <a:xfrm>
            <a:off x="8752114" y="3244668"/>
            <a:ext cx="2939143" cy="2363380"/>
          </a:xfrm>
        </p:spPr>
        <p:txBody>
          <a:bodyPr/>
          <a:lstStyle/>
          <a:p>
            <a:endParaRPr lang="en-MY"/>
          </a:p>
        </p:txBody>
      </p:sp>
      <p:sp>
        <p:nvSpPr>
          <p:cNvPr id="28" name="Picture Placeholder 22">
            <a:extLst>
              <a:ext uri="{FF2B5EF4-FFF2-40B4-BE49-F238E27FC236}">
                <a16:creationId xmlns:a16="http://schemas.microsoft.com/office/drawing/2014/main" id="{CFCC5C12-97DC-F983-E825-5420E2382DF3}"/>
              </a:ext>
            </a:extLst>
          </p:cNvPr>
          <p:cNvSpPr>
            <a:spLocks noGrp="1"/>
          </p:cNvSpPr>
          <p:nvPr>
            <p:ph type="pic" sz="quarter" idx="16"/>
          </p:nvPr>
        </p:nvSpPr>
        <p:spPr>
          <a:xfrm>
            <a:off x="5595258" y="3244668"/>
            <a:ext cx="2939143" cy="2363380"/>
          </a:xfrm>
        </p:spPr>
        <p:txBody>
          <a:bodyPr/>
          <a:lstStyle/>
          <a:p>
            <a:endParaRPr lang="en-MY"/>
          </a:p>
        </p:txBody>
      </p:sp>
      <p:pic>
        <p:nvPicPr>
          <p:cNvPr id="12" name="Picture 11" descr="Logo&#10;&#10;Description automatically generated">
            <a:extLst>
              <a:ext uri="{FF2B5EF4-FFF2-40B4-BE49-F238E27FC236}">
                <a16:creationId xmlns:a16="http://schemas.microsoft.com/office/drawing/2014/main" id="{3AA3835C-FADD-1650-B8D8-CE293B5F5BB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910580" y="6338033"/>
            <a:ext cx="1069391" cy="361688"/>
          </a:xfrm>
          <a:prstGeom prst="rect">
            <a:avLst/>
          </a:prstGeom>
        </p:spPr>
      </p:pic>
    </p:spTree>
    <p:extLst>
      <p:ext uri="{BB962C8B-B14F-4D97-AF65-F5344CB8AC3E}">
        <p14:creationId xmlns:p14="http://schemas.microsoft.com/office/powerpoint/2010/main" val="2350331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_layout_0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8B2AE6E-5012-F925-B9E0-2C9A3DBC0A6A}"/>
              </a:ext>
            </a:extLst>
          </p:cNvPr>
          <p:cNvSpPr/>
          <p:nvPr userDrawn="1"/>
        </p:nvSpPr>
        <p:spPr>
          <a:xfrm>
            <a:off x="0" y="-1"/>
            <a:ext cx="1219200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a:p>
        </p:txBody>
      </p:sp>
      <p:pic>
        <p:nvPicPr>
          <p:cNvPr id="6" name="Picture 5">
            <a:extLst>
              <a:ext uri="{FF2B5EF4-FFF2-40B4-BE49-F238E27FC236}">
                <a16:creationId xmlns:a16="http://schemas.microsoft.com/office/drawing/2014/main" id="{E6CB95AD-15CE-F7B7-4048-D4BC4039F11A}"/>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5" name="Diagonal Stripe 4">
            <a:extLst>
              <a:ext uri="{FF2B5EF4-FFF2-40B4-BE49-F238E27FC236}">
                <a16:creationId xmlns:a16="http://schemas.microsoft.com/office/drawing/2014/main" id="{2C42E429-2984-FD06-B980-5826B41BC123}"/>
              </a:ext>
            </a:extLst>
          </p:cNvPr>
          <p:cNvSpPr/>
          <p:nvPr userDrawn="1"/>
        </p:nvSpPr>
        <p:spPr>
          <a:xfrm>
            <a:off x="0" y="0"/>
            <a:ext cx="5606143" cy="6858000"/>
          </a:xfrm>
          <a:prstGeom prst="diagStripe">
            <a:avLst/>
          </a:prstGeom>
          <a:solidFill>
            <a:schemeClr val="bg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solidFill>
                <a:schemeClr val="tx1"/>
              </a:solidFill>
            </a:endParaRPr>
          </a:p>
        </p:txBody>
      </p:sp>
      <p:sp>
        <p:nvSpPr>
          <p:cNvPr id="7" name="Rectangle 6">
            <a:extLst>
              <a:ext uri="{FF2B5EF4-FFF2-40B4-BE49-F238E27FC236}">
                <a16:creationId xmlns:a16="http://schemas.microsoft.com/office/drawing/2014/main" id="{3368261F-6835-9486-4798-B9A07195D78C}"/>
              </a:ext>
            </a:extLst>
          </p:cNvPr>
          <p:cNvSpPr/>
          <p:nvPr userDrawn="1"/>
        </p:nvSpPr>
        <p:spPr>
          <a:xfrm rot="10800000">
            <a:off x="209321" y="0"/>
            <a:ext cx="99164" cy="3058510"/>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8" name="Rectangle 7">
            <a:extLst>
              <a:ext uri="{FF2B5EF4-FFF2-40B4-BE49-F238E27FC236}">
                <a16:creationId xmlns:a16="http://schemas.microsoft.com/office/drawing/2014/main" id="{A847E563-BFAE-519A-4A8B-22300B086917}"/>
              </a:ext>
            </a:extLst>
          </p:cNvPr>
          <p:cNvSpPr/>
          <p:nvPr userDrawn="1"/>
        </p:nvSpPr>
        <p:spPr>
          <a:xfrm rot="10800000">
            <a:off x="209518" y="3139623"/>
            <a:ext cx="99164" cy="433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10" name="Rectangle 9">
            <a:extLst>
              <a:ext uri="{FF2B5EF4-FFF2-40B4-BE49-F238E27FC236}">
                <a16:creationId xmlns:a16="http://schemas.microsoft.com/office/drawing/2014/main" id="{BBFDF2C4-A780-511B-093B-368D5530493C}"/>
              </a:ext>
            </a:extLst>
          </p:cNvPr>
          <p:cNvSpPr/>
          <p:nvPr userDrawn="1"/>
        </p:nvSpPr>
        <p:spPr>
          <a:xfrm rot="10800000">
            <a:off x="209321" y="3654629"/>
            <a:ext cx="99164" cy="433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pic>
        <p:nvPicPr>
          <p:cNvPr id="12" name="Picture 11" descr="Logo&#10;&#10;Description automatically generated">
            <a:extLst>
              <a:ext uri="{FF2B5EF4-FFF2-40B4-BE49-F238E27FC236}">
                <a16:creationId xmlns:a16="http://schemas.microsoft.com/office/drawing/2014/main" id="{1E7417D1-014A-5984-58A6-AA6486BF755D}"/>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10580" y="6338033"/>
            <a:ext cx="1069391" cy="361688"/>
          </a:xfrm>
          <a:prstGeom prst="rect">
            <a:avLst/>
          </a:prstGeom>
        </p:spPr>
      </p:pic>
    </p:spTree>
    <p:extLst>
      <p:ext uri="{BB962C8B-B14F-4D97-AF65-F5344CB8AC3E}">
        <p14:creationId xmlns:p14="http://schemas.microsoft.com/office/powerpoint/2010/main" val="17927886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blank_layout_02">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6A5AEAA-D9F4-2E35-437C-BA8524DF94F6}"/>
              </a:ext>
            </a:extLst>
          </p:cNvPr>
          <p:cNvSpPr/>
          <p:nvPr userDrawn="1"/>
        </p:nvSpPr>
        <p:spPr>
          <a:xfrm flipH="1">
            <a:off x="11899557" y="0"/>
            <a:ext cx="61784" cy="6277232"/>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pic>
        <p:nvPicPr>
          <p:cNvPr id="6" name="Picture 5">
            <a:extLst>
              <a:ext uri="{FF2B5EF4-FFF2-40B4-BE49-F238E27FC236}">
                <a16:creationId xmlns:a16="http://schemas.microsoft.com/office/drawing/2014/main" id="{E6CB95AD-15CE-F7B7-4048-D4BC4039F11A}"/>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5" name="Diagonal Stripe 4">
            <a:extLst>
              <a:ext uri="{FF2B5EF4-FFF2-40B4-BE49-F238E27FC236}">
                <a16:creationId xmlns:a16="http://schemas.microsoft.com/office/drawing/2014/main" id="{2C42E429-2984-FD06-B980-5826B41BC123}"/>
              </a:ext>
            </a:extLst>
          </p:cNvPr>
          <p:cNvSpPr/>
          <p:nvPr userDrawn="1"/>
        </p:nvSpPr>
        <p:spPr>
          <a:xfrm>
            <a:off x="0" y="0"/>
            <a:ext cx="5606143" cy="6858000"/>
          </a:xfrm>
          <a:prstGeom prst="diagStripe">
            <a:avLst/>
          </a:prstGeom>
          <a:solidFill>
            <a:schemeClr val="bg1">
              <a:lumMod val="75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dirty="0">
              <a:solidFill>
                <a:schemeClr val="tx1"/>
              </a:solidFill>
            </a:endParaRPr>
          </a:p>
        </p:txBody>
      </p:sp>
      <p:pic>
        <p:nvPicPr>
          <p:cNvPr id="7" name="Picture 6" descr="Logo&#10;&#10;Description automatically generated">
            <a:extLst>
              <a:ext uri="{FF2B5EF4-FFF2-40B4-BE49-F238E27FC236}">
                <a16:creationId xmlns:a16="http://schemas.microsoft.com/office/drawing/2014/main" id="{B1924BF6-BCDA-9AF9-A625-9294B79A5C3D}"/>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36414593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alpha val="37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A71898-202E-A9B0-5802-EB291E6E6BDA}"/>
              </a:ext>
            </a:extLst>
          </p:cNvPr>
          <p:cNvSpPr>
            <a:spLocks noGrp="1"/>
          </p:cNvSpPr>
          <p:nvPr>
            <p:ph type="title"/>
          </p:nvPr>
        </p:nvSpPr>
        <p:spPr>
          <a:xfrm>
            <a:off x="838200" y="336550"/>
            <a:ext cx="10515600" cy="1325563"/>
          </a:xfrm>
          <a:prstGeom prst="rect">
            <a:avLst/>
          </a:prstGeom>
        </p:spPr>
        <p:txBody>
          <a:bodyPr vert="horz" lIns="91440" tIns="45720" rIns="91440" bIns="45720" rtlCol="0" anchor="ctr">
            <a:normAutofit/>
          </a:bodyPr>
          <a:lstStyle/>
          <a:p>
            <a:r>
              <a:rPr lang="en-US" dirty="0"/>
              <a:t>Click to edit Master title style</a:t>
            </a:r>
            <a:endParaRPr lang="en-MY" dirty="0"/>
          </a:p>
        </p:txBody>
      </p:sp>
      <p:sp>
        <p:nvSpPr>
          <p:cNvPr id="3" name="Text Placeholder 2">
            <a:extLst>
              <a:ext uri="{FF2B5EF4-FFF2-40B4-BE49-F238E27FC236}">
                <a16:creationId xmlns:a16="http://schemas.microsoft.com/office/drawing/2014/main" id="{7E086769-6690-B393-F5E4-DCECFF41958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Footer Placeholder 4">
            <a:extLst>
              <a:ext uri="{FF2B5EF4-FFF2-40B4-BE49-F238E27FC236}">
                <a16:creationId xmlns:a16="http://schemas.microsoft.com/office/drawing/2014/main" id="{55DC639E-4B25-1826-B194-296A678A915A}"/>
              </a:ext>
            </a:extLst>
          </p:cNvPr>
          <p:cNvSpPr>
            <a:spLocks noGrp="1"/>
          </p:cNvSpPr>
          <p:nvPr>
            <p:ph type="ftr" sz="quarter" idx="3"/>
          </p:nvPr>
        </p:nvSpPr>
        <p:spPr>
          <a:xfrm>
            <a:off x="186887" y="644403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MY" dirty="0"/>
          </a:p>
        </p:txBody>
      </p:sp>
      <p:sp>
        <p:nvSpPr>
          <p:cNvPr id="9" name="Freeform: Shape 8">
            <a:extLst>
              <a:ext uri="{FF2B5EF4-FFF2-40B4-BE49-F238E27FC236}">
                <a16:creationId xmlns:a16="http://schemas.microsoft.com/office/drawing/2014/main" id="{F6E48471-839B-1190-2A8F-CDE90D81E453}"/>
              </a:ext>
            </a:extLst>
          </p:cNvPr>
          <p:cNvSpPr/>
          <p:nvPr userDrawn="1"/>
        </p:nvSpPr>
        <p:spPr>
          <a:xfrm>
            <a:off x="5553075" y="6413500"/>
            <a:ext cx="1085850" cy="444500"/>
          </a:xfrm>
          <a:custGeom>
            <a:avLst/>
            <a:gdLst>
              <a:gd name="connsiteX0" fmla="*/ 550981 w 2344943"/>
              <a:gd name="connsiteY0" fmla="*/ 0 h 407428"/>
              <a:gd name="connsiteX1" fmla="*/ 940996 w 2344943"/>
              <a:gd name="connsiteY1" fmla="*/ 0 h 407428"/>
              <a:gd name="connsiteX2" fmla="*/ 1403945 w 2344943"/>
              <a:gd name="connsiteY2" fmla="*/ 0 h 407428"/>
              <a:gd name="connsiteX3" fmla="*/ 1793961 w 2344943"/>
              <a:gd name="connsiteY3" fmla="*/ 0 h 407428"/>
              <a:gd name="connsiteX4" fmla="*/ 2288061 w 2344943"/>
              <a:gd name="connsiteY4" fmla="*/ 355358 h 407428"/>
              <a:gd name="connsiteX5" fmla="*/ 2344943 w 2344943"/>
              <a:gd name="connsiteY5" fmla="*/ 407428 h 407428"/>
              <a:gd name="connsiteX6" fmla="*/ 0 w 2344943"/>
              <a:gd name="connsiteY6" fmla="*/ 407428 h 407428"/>
              <a:gd name="connsiteX7" fmla="*/ 56882 w 2344943"/>
              <a:gd name="connsiteY7" fmla="*/ 355358 h 407428"/>
              <a:gd name="connsiteX8" fmla="*/ 550981 w 2344943"/>
              <a:gd name="connsiteY8" fmla="*/ 0 h 407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4943" h="407428">
                <a:moveTo>
                  <a:pt x="550981" y="0"/>
                </a:moveTo>
                <a:lnTo>
                  <a:pt x="940996" y="0"/>
                </a:lnTo>
                <a:lnTo>
                  <a:pt x="1403945" y="0"/>
                </a:lnTo>
                <a:lnTo>
                  <a:pt x="1793961" y="0"/>
                </a:lnTo>
                <a:cubicBezTo>
                  <a:pt x="2111814" y="387"/>
                  <a:pt x="2144200" y="198956"/>
                  <a:pt x="2288061" y="355358"/>
                </a:cubicBezTo>
                <a:lnTo>
                  <a:pt x="2344943" y="407428"/>
                </a:lnTo>
                <a:lnTo>
                  <a:pt x="0" y="407428"/>
                </a:lnTo>
                <a:lnTo>
                  <a:pt x="56882" y="355358"/>
                </a:lnTo>
                <a:cubicBezTo>
                  <a:pt x="200743" y="198956"/>
                  <a:pt x="233129" y="387"/>
                  <a:pt x="550981"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E9B71315-3089-4F92-F4F2-BBC69C1FAA52}"/>
              </a:ext>
            </a:extLst>
          </p:cNvPr>
          <p:cNvSpPr>
            <a:spLocks noGrp="1"/>
          </p:cNvSpPr>
          <p:nvPr>
            <p:ph type="sldNum" sz="quarter" idx="4"/>
          </p:nvPr>
        </p:nvSpPr>
        <p:spPr>
          <a:xfrm>
            <a:off x="4718816" y="6433021"/>
            <a:ext cx="2743200" cy="365125"/>
          </a:xfrm>
          <a:prstGeom prst="rect">
            <a:avLst/>
          </a:prstGeom>
        </p:spPr>
        <p:txBody>
          <a:bodyPr vert="horz" lIns="91440" tIns="45720" rIns="91440" bIns="45720" rtlCol="0" anchor="ctr"/>
          <a:lstStyle>
            <a:lvl1pPr algn="ctr">
              <a:defRPr sz="1400">
                <a:solidFill>
                  <a:schemeClr val="tx1">
                    <a:lumMod val="85000"/>
                    <a:lumOff val="15000"/>
                  </a:schemeClr>
                </a:solidFill>
              </a:defRPr>
            </a:lvl1pPr>
          </a:lstStyle>
          <a:p>
            <a:fld id="{7737D3DD-0AB3-4F16-99FA-6262B2B4036D}" type="slidenum">
              <a:rPr lang="en-MY" smtClean="0"/>
              <a:pPr/>
              <a:t>‹#›</a:t>
            </a:fld>
            <a:endParaRPr lang="en-MY" dirty="0"/>
          </a:p>
        </p:txBody>
      </p:sp>
    </p:spTree>
    <p:extLst>
      <p:ext uri="{BB962C8B-B14F-4D97-AF65-F5344CB8AC3E}">
        <p14:creationId xmlns:p14="http://schemas.microsoft.com/office/powerpoint/2010/main" val="2158109776"/>
      </p:ext>
    </p:extLst>
  </p:cSld>
  <p:clrMap bg1="lt1" tx1="dk1" bg2="lt2" tx2="dk2" accent1="accent1" accent2="accent2" accent3="accent3" accent4="accent4" accent5="accent5" accent6="accent6" hlink="hlink" folHlink="folHlink"/>
  <p:sldLayoutIdLst>
    <p:sldLayoutId id="2147483662" r:id="rId1"/>
    <p:sldLayoutId id="2147483667" r:id="rId2"/>
    <p:sldLayoutId id="2147483649" r:id="rId3"/>
    <p:sldLayoutId id="2147483654" r:id="rId4"/>
    <p:sldLayoutId id="2147483650" r:id="rId5"/>
    <p:sldLayoutId id="2147483651" r:id="rId6"/>
    <p:sldLayoutId id="2147483652" r:id="rId7"/>
    <p:sldLayoutId id="2147483659" r:id="rId8"/>
    <p:sldLayoutId id="2147483665" r:id="rId9"/>
    <p:sldLayoutId id="2147483666" r:id="rId10"/>
    <p:sldLayoutId id="2147483653" r:id="rId11"/>
    <p:sldLayoutId id="2147483655" r:id="rId12"/>
    <p:sldLayoutId id="2147483663" r:id="rId13"/>
    <p:sldLayoutId id="2147483660" r:id="rId14"/>
    <p:sldLayoutId id="2147483656" r:id="rId15"/>
    <p:sldLayoutId id="2147483657" r:id="rId16"/>
    <p:sldLayoutId id="2147483658" r:id="rId17"/>
    <p:sldLayoutId id="2147483661" r:id="rId18"/>
    <p:sldLayoutId id="2147483664" r:id="rId19"/>
  </p:sldLayoutIdLst>
  <p:hf hdr="0" ftr="0" dt="0"/>
  <p:txStyles>
    <p:titleStyle>
      <a:lvl1pPr algn="l" defTabSz="914400" rtl="0" eaLnBrk="1" latinLnBrk="0" hangingPunct="1">
        <a:lnSpc>
          <a:spcPct val="90000"/>
        </a:lnSpc>
        <a:spcBef>
          <a:spcPct val="0"/>
        </a:spcBef>
        <a:buNone/>
        <a:defRPr sz="3200" b="1" kern="1200">
          <a:solidFill>
            <a:schemeClr val="tx1">
              <a:lumMod val="75000"/>
              <a:lumOff val="25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85000"/>
              <a:lumOff val="1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tx1">
              <a:lumMod val="85000"/>
              <a:lumOff val="1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00.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3.xml"/></Relationships>
</file>

<file path=ppt/slides/_rels/slide101.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image" Target="../media/image47.jpeg"/><Relationship Id="rId1" Type="http://schemas.openxmlformats.org/officeDocument/2006/relationships/slideLayout" Target="../slideLayouts/slideLayout13.xml"/><Relationship Id="rId5" Type="http://schemas.openxmlformats.org/officeDocument/2006/relationships/image" Target="../media/image50.jpeg"/><Relationship Id="rId4" Type="http://schemas.openxmlformats.org/officeDocument/2006/relationships/image" Target="../media/image49.jpeg"/></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jpeg"/><Relationship Id="rId1" Type="http://schemas.openxmlformats.org/officeDocument/2006/relationships/slideLayout" Target="../slideLayouts/slideLayout13.xml"/></Relationships>
</file>

<file path=ppt/slides/_rels/slide10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3.png"/></Relationships>
</file>

<file path=ppt/slides/_rels/slide105.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13.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7.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13.xml"/></Relationships>
</file>

<file path=ppt/slides/_rels/slide108.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13.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1.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13.xml"/></Relationships>
</file>

<file path=ppt/slides/_rels/slide112.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13.xml"/><Relationship Id="rId4" Type="http://schemas.openxmlformats.org/officeDocument/2006/relationships/image" Target="../media/image61.png"/></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7.xml.rels><?xml version="1.0" encoding="UTF-8" standalone="yes"?>
<Relationships xmlns="http://schemas.openxmlformats.org/package/2006/relationships"><Relationship Id="rId3" Type="http://schemas.openxmlformats.org/officeDocument/2006/relationships/image" Target="https://trackr-media.tangiblemedia.org/publishedmedia/Projects/2013-inFORM/inFORM%20Collection/4676?width=780" TargetMode="External"/><Relationship Id="rId2" Type="http://schemas.openxmlformats.org/officeDocument/2006/relationships/image" Target="../media/image62.jpeg"/><Relationship Id="rId1" Type="http://schemas.openxmlformats.org/officeDocument/2006/relationships/slideLayout" Target="../slideLayouts/slideLayout13.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1.xml.rels><?xml version="1.0" encoding="UTF-8" standalone="yes"?>
<Relationships xmlns="http://schemas.openxmlformats.org/package/2006/relationships"><Relationship Id="rId3" Type="http://schemas.openxmlformats.org/officeDocument/2006/relationships/image" Target="../media/image64.jpeg"/><Relationship Id="rId2" Type="http://schemas.openxmlformats.org/officeDocument/2006/relationships/image" Target="../media/image63.png"/><Relationship Id="rId1" Type="http://schemas.openxmlformats.org/officeDocument/2006/relationships/slideLayout" Target="../slideLayouts/slideLayout13.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oleObject" Target="../embeddings/oleObject1.bin"/><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2" Type="http://schemas.openxmlformats.org/officeDocument/2006/relationships/image" Target="../media/image34.tiff"/><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oleObject" Target="file:///\\Users\yrogers\Desktop\ID4-%20NEW\!OLE_LINK16" TargetMode="External"/><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2" Type="http://schemas.openxmlformats.org/officeDocument/2006/relationships/image" Target="../media/image36.tiff"/><Relationship Id="rId1" Type="http://schemas.openxmlformats.org/officeDocument/2006/relationships/slideLayout" Target="../slideLayouts/slideLayout1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3.xml"/></Relationships>
</file>

<file path=ppt/slides/_rels/slide7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9.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5.xml.rels><?xml version="1.0" encoding="UTF-8" standalone="yes"?>
<Relationships xmlns="http://schemas.openxmlformats.org/package/2006/relationships"><Relationship Id="rId2" Type="http://schemas.openxmlformats.org/officeDocument/2006/relationships/image" Target="../media/image44.tiff"/><Relationship Id="rId1" Type="http://schemas.openxmlformats.org/officeDocument/2006/relationships/slideLayout" Target="../slideLayouts/slideLayout1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3.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1321F6-0790-616A-8EAF-18348D790804}"/>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49181100-FF79-92DD-2D59-F8730F46A416}"/>
              </a:ext>
            </a:extLst>
          </p:cNvPr>
          <p:cNvSpPr txBox="1"/>
          <p:nvPr/>
        </p:nvSpPr>
        <p:spPr>
          <a:xfrm>
            <a:off x="656092" y="1372215"/>
            <a:ext cx="6372225" cy="2215991"/>
          </a:xfrm>
          <a:prstGeom prst="rect">
            <a:avLst/>
          </a:prstGeom>
          <a:noFill/>
        </p:spPr>
        <p:txBody>
          <a:bodyPr>
            <a:spAutoFit/>
          </a:bodyPr>
          <a:lstStyle/>
          <a:p>
            <a:pPr eaLnBrk="1" fontAlgn="auto" hangingPunct="1">
              <a:lnSpc>
                <a:spcPct val="150000"/>
              </a:lnSpc>
              <a:spcBef>
                <a:spcPts val="0"/>
              </a:spcBef>
              <a:spcAft>
                <a:spcPts val="0"/>
              </a:spcAft>
              <a:defRPr/>
            </a:pPr>
            <a:r>
              <a:rPr lang="en-GB" sz="4800" b="1" dirty="0">
                <a:solidFill>
                  <a:srgbClr val="F2F2F2"/>
                </a:solidFill>
                <a:latin typeface="+mj-lt"/>
              </a:rPr>
              <a:t>Topic 6: </a:t>
            </a:r>
            <a:r>
              <a:rPr lang="en-GB" sz="4800" b="1">
                <a:solidFill>
                  <a:srgbClr val="F2F2F2"/>
                </a:solidFill>
                <a:latin typeface="+mj-lt"/>
              </a:rPr>
              <a:t>Trends in Interfaces</a:t>
            </a:r>
            <a:endParaRPr lang="en-GB" sz="4800" b="1" dirty="0">
              <a:solidFill>
                <a:srgbClr val="F2F2F2"/>
              </a:solidFill>
              <a:latin typeface="+mj-lt"/>
            </a:endParaRPr>
          </a:p>
        </p:txBody>
      </p:sp>
      <p:sp>
        <p:nvSpPr>
          <p:cNvPr id="6" name="Rectangle 5">
            <a:extLst>
              <a:ext uri="{FF2B5EF4-FFF2-40B4-BE49-F238E27FC236}">
                <a16:creationId xmlns:a16="http://schemas.microsoft.com/office/drawing/2014/main" id="{8DBE485B-F0EC-0DB9-E008-2849E6E25E8D}"/>
              </a:ext>
            </a:extLst>
          </p:cNvPr>
          <p:cNvSpPr>
            <a:spLocks noChangeArrowheads="1"/>
          </p:cNvSpPr>
          <p:nvPr/>
        </p:nvSpPr>
        <p:spPr bwMode="auto">
          <a:xfrm>
            <a:off x="656092" y="3864656"/>
            <a:ext cx="4997948" cy="1530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defRPr>
            </a:lvl1pPr>
            <a:lvl2pPr marL="742950" indent="-285750">
              <a:defRPr>
                <a:solidFill>
                  <a:schemeClr val="tx1"/>
                </a:solidFill>
                <a:latin typeface="Open Sans" panose="020B0606030504020204" pitchFamily="34" charset="0"/>
              </a:defRPr>
            </a:lvl2pPr>
            <a:lvl3pPr marL="1143000" indent="-228600">
              <a:defRPr>
                <a:solidFill>
                  <a:schemeClr val="tx1"/>
                </a:solidFill>
                <a:latin typeface="Open Sans" panose="020B0606030504020204" pitchFamily="34" charset="0"/>
              </a:defRPr>
            </a:lvl3pPr>
            <a:lvl4pPr marL="1600200" indent="-228600">
              <a:defRPr>
                <a:solidFill>
                  <a:schemeClr val="tx1"/>
                </a:solidFill>
                <a:latin typeface="Open Sans" panose="020B0606030504020204" pitchFamily="34" charset="0"/>
              </a:defRPr>
            </a:lvl4pPr>
            <a:lvl5pPr marL="2057400" indent="-228600">
              <a:defRPr>
                <a:solidFill>
                  <a:schemeClr val="tx1"/>
                </a:solidFill>
                <a:latin typeface="Open Sans" panose="020B0606030504020204" pitchFamily="34" charset="0"/>
              </a:defRPr>
            </a:lvl5pPr>
            <a:lvl6pPr marL="2514600" indent="-228600" defTabSz="457200" fontAlgn="base">
              <a:spcBef>
                <a:spcPct val="0"/>
              </a:spcBef>
              <a:spcAft>
                <a:spcPct val="0"/>
              </a:spcAft>
              <a:defRPr>
                <a:solidFill>
                  <a:schemeClr val="tx1"/>
                </a:solidFill>
                <a:latin typeface="Open Sans" panose="020B0606030504020204" pitchFamily="34" charset="0"/>
              </a:defRPr>
            </a:lvl6pPr>
            <a:lvl7pPr marL="2971800" indent="-228600" defTabSz="457200" fontAlgn="base">
              <a:spcBef>
                <a:spcPct val="0"/>
              </a:spcBef>
              <a:spcAft>
                <a:spcPct val="0"/>
              </a:spcAft>
              <a:defRPr>
                <a:solidFill>
                  <a:schemeClr val="tx1"/>
                </a:solidFill>
                <a:latin typeface="Open Sans" panose="020B0606030504020204" pitchFamily="34" charset="0"/>
              </a:defRPr>
            </a:lvl7pPr>
            <a:lvl8pPr marL="3429000" indent="-228600" defTabSz="457200" fontAlgn="base">
              <a:spcBef>
                <a:spcPct val="0"/>
              </a:spcBef>
              <a:spcAft>
                <a:spcPct val="0"/>
              </a:spcAft>
              <a:defRPr>
                <a:solidFill>
                  <a:schemeClr val="tx1"/>
                </a:solidFill>
                <a:latin typeface="Open Sans" panose="020B0606030504020204" pitchFamily="34" charset="0"/>
              </a:defRPr>
            </a:lvl8pPr>
            <a:lvl9pPr marL="3886200" indent="-228600" defTabSz="457200" fontAlgn="base">
              <a:spcBef>
                <a:spcPct val="0"/>
              </a:spcBef>
              <a:spcAft>
                <a:spcPct val="0"/>
              </a:spcAft>
              <a:defRPr>
                <a:solidFill>
                  <a:schemeClr val="tx1"/>
                </a:solidFill>
                <a:latin typeface="Open Sans" panose="020B0606030504020204" pitchFamily="34" charset="0"/>
              </a:defRPr>
            </a:lvl9pPr>
          </a:lstStyle>
          <a:p>
            <a:pPr>
              <a:lnSpc>
                <a:spcPct val="150000"/>
              </a:lnSpc>
            </a:pPr>
            <a:r>
              <a:rPr lang="en-GB" sz="1600" b="1" dirty="0">
                <a:solidFill>
                  <a:schemeClr val="bg2"/>
                </a:solidFill>
              </a:rPr>
              <a:t>SECV2113 Human-Computer Interaction</a:t>
            </a:r>
          </a:p>
          <a:p>
            <a:pPr>
              <a:lnSpc>
                <a:spcPct val="150000"/>
              </a:lnSpc>
            </a:pPr>
            <a:endParaRPr lang="en-GB" sz="1600" b="1" dirty="0">
              <a:solidFill>
                <a:schemeClr val="bg2"/>
              </a:solidFill>
            </a:endParaRPr>
          </a:p>
          <a:p>
            <a:pPr>
              <a:lnSpc>
                <a:spcPct val="150000"/>
              </a:lnSpc>
            </a:pPr>
            <a:r>
              <a:rPr lang="en-GB" sz="1600" b="1" dirty="0">
                <a:solidFill>
                  <a:schemeClr val="bg2"/>
                </a:solidFill>
              </a:rPr>
              <a:t>Faculty of Computing</a:t>
            </a:r>
          </a:p>
          <a:p>
            <a:pPr>
              <a:lnSpc>
                <a:spcPct val="150000"/>
              </a:lnSpc>
            </a:pPr>
            <a:r>
              <a:rPr lang="en-GB" sz="1600" b="1" dirty="0" err="1">
                <a:solidFill>
                  <a:schemeClr val="bg2"/>
                </a:solidFill>
              </a:rPr>
              <a:t>Universiti</a:t>
            </a:r>
            <a:r>
              <a:rPr lang="en-GB" sz="1600" b="1" dirty="0">
                <a:solidFill>
                  <a:schemeClr val="bg2"/>
                </a:solidFill>
              </a:rPr>
              <a:t> </a:t>
            </a:r>
            <a:r>
              <a:rPr lang="en-GB" sz="1600" b="1" dirty="0" err="1">
                <a:solidFill>
                  <a:schemeClr val="bg2"/>
                </a:solidFill>
              </a:rPr>
              <a:t>Teknologi</a:t>
            </a:r>
            <a:r>
              <a:rPr lang="en-GB" sz="1600" b="1" dirty="0">
                <a:solidFill>
                  <a:schemeClr val="bg2"/>
                </a:solidFill>
              </a:rPr>
              <a:t> Malaysia</a:t>
            </a:r>
          </a:p>
        </p:txBody>
      </p:sp>
      <p:sp>
        <p:nvSpPr>
          <p:cNvPr id="2" name="Slide Number Placeholder 1">
            <a:extLst>
              <a:ext uri="{FF2B5EF4-FFF2-40B4-BE49-F238E27FC236}">
                <a16:creationId xmlns:a16="http://schemas.microsoft.com/office/drawing/2014/main" id="{341CED56-1665-8124-A721-BB53B4632B43}"/>
              </a:ext>
            </a:extLst>
          </p:cNvPr>
          <p:cNvSpPr>
            <a:spLocks noGrp="1"/>
          </p:cNvSpPr>
          <p:nvPr>
            <p:ph type="sldNum" sz="quarter" idx="11"/>
          </p:nvPr>
        </p:nvSpPr>
        <p:spPr/>
        <p:txBody>
          <a:bodyPr/>
          <a:lstStyle/>
          <a:p>
            <a:fld id="{7737D3DD-0AB3-4F16-99FA-6262B2B4036D}" type="slidenum">
              <a:rPr lang="en-GB" smtClean="0"/>
              <a:t>1</a:t>
            </a:fld>
            <a:endParaRPr lang="en-GB" dirty="0"/>
          </a:p>
        </p:txBody>
      </p:sp>
    </p:spTree>
    <p:extLst>
      <p:ext uri="{BB962C8B-B14F-4D97-AF65-F5344CB8AC3E}">
        <p14:creationId xmlns:p14="http://schemas.microsoft.com/office/powerpoint/2010/main" val="839588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3ECD89-5E6B-EDC8-1508-41BF8DE60AE1}"/>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143199A6-8813-1455-36E5-85617D464599}"/>
              </a:ext>
            </a:extLst>
          </p:cNvPr>
          <p:cNvSpPr txBox="1"/>
          <p:nvPr/>
        </p:nvSpPr>
        <p:spPr>
          <a:xfrm>
            <a:off x="594288" y="460230"/>
            <a:ext cx="10992256"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Smartwatch Complication Display</a:t>
            </a:r>
          </a:p>
        </p:txBody>
      </p:sp>
      <p:sp>
        <p:nvSpPr>
          <p:cNvPr id="5" name="Slide Number Placeholder 1">
            <a:extLst>
              <a:ext uri="{FF2B5EF4-FFF2-40B4-BE49-F238E27FC236}">
                <a16:creationId xmlns:a16="http://schemas.microsoft.com/office/drawing/2014/main" id="{246AB51A-EE70-409A-2D19-69AB81624A5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10</a:t>
            </a:fld>
            <a:endParaRPr lang="en-MY" dirty="0"/>
          </a:p>
        </p:txBody>
      </p:sp>
      <p:pic>
        <p:nvPicPr>
          <p:cNvPr id="2" name="Picture 1" descr="An illustration of an Apple watchOS complication display that includes the features “circulars” and “inlines”.&#10;">
            <a:extLst>
              <a:ext uri="{FF2B5EF4-FFF2-40B4-BE49-F238E27FC236}">
                <a16:creationId xmlns:a16="http://schemas.microsoft.com/office/drawing/2014/main" id="{A9F2D392-2CE9-5C8E-D8DF-81669965C70F}"/>
              </a:ext>
              <a:ext uri="{C183D7F6-B498-43B3-948B-1728B52AA6E4}">
                <adec:decorative xmlns:adec="http://schemas.microsoft.com/office/drawing/2017/decorative" val="0"/>
              </a:ext>
            </a:extLst>
          </p:cNvPr>
          <p:cNvPicPr>
            <a:picLocks noChangeAspect="1"/>
          </p:cNvPicPr>
          <p:nvPr/>
        </p:nvPicPr>
        <p:blipFill>
          <a:blip r:embed="rId2"/>
          <a:stretch>
            <a:fillRect/>
          </a:stretch>
        </p:blipFill>
        <p:spPr>
          <a:xfrm>
            <a:off x="2204216" y="1243012"/>
            <a:ext cx="7772400" cy="4371975"/>
          </a:xfrm>
          <a:prstGeom prst="rect">
            <a:avLst/>
          </a:prstGeom>
        </p:spPr>
      </p:pic>
      <p:sp>
        <p:nvSpPr>
          <p:cNvPr id="4" name="TextBox 3">
            <a:extLst>
              <a:ext uri="{FF2B5EF4-FFF2-40B4-BE49-F238E27FC236}">
                <a16:creationId xmlns:a16="http://schemas.microsoft.com/office/drawing/2014/main" id="{FE6C083C-F9DD-7DE6-6DB4-B205E64C6086}"/>
              </a:ext>
              <a:ext uri="{C183D7F6-B498-43B3-948B-1728B52AA6E4}">
                <adec:decorative xmlns:adec="http://schemas.microsoft.com/office/drawing/2017/decorative" val="0"/>
              </a:ext>
            </a:extLst>
          </p:cNvPr>
          <p:cNvSpPr txBox="1"/>
          <p:nvPr/>
        </p:nvSpPr>
        <p:spPr>
          <a:xfrm>
            <a:off x="2215384" y="5614987"/>
            <a:ext cx="8193212" cy="830997"/>
          </a:xfrm>
          <a:prstGeom prst="rect">
            <a:avLst/>
          </a:prstGeom>
          <a:noFill/>
        </p:spPr>
        <p:txBody>
          <a:bodyPr wrap="square" rtlCol="0">
            <a:spAutoFit/>
          </a:bodyPr>
          <a:lstStyle/>
          <a:p>
            <a:r>
              <a:rPr lang="en-US" sz="1600" dirty="0">
                <a:solidFill>
                  <a:schemeClr val="tx1">
                    <a:lumMod val="65000"/>
                    <a:lumOff val="35000"/>
                  </a:schemeClr>
                </a:solidFill>
              </a:rPr>
              <a:t>An Apple </a:t>
            </a:r>
            <a:r>
              <a:rPr lang="en-US" sz="1600" dirty="0" err="1">
                <a:solidFill>
                  <a:schemeClr val="tx1">
                    <a:lumMod val="65000"/>
                    <a:lumOff val="35000"/>
                  </a:schemeClr>
                </a:solidFill>
              </a:rPr>
              <a:t>watchOS</a:t>
            </a:r>
            <a:r>
              <a:rPr lang="en-US" sz="1600" dirty="0">
                <a:solidFill>
                  <a:schemeClr val="tx1">
                    <a:lumMod val="65000"/>
                    <a:lumOff val="35000"/>
                  </a:schemeClr>
                </a:solidFill>
              </a:rPr>
              <a:t> complication display that include the features “circulars” (three kinds shown in the bottom line) and “</a:t>
            </a:r>
            <a:r>
              <a:rPr lang="en-US" sz="1600" dirty="0" err="1">
                <a:solidFill>
                  <a:schemeClr val="tx1">
                    <a:lumMod val="65000"/>
                    <a:lumOff val="35000"/>
                  </a:schemeClr>
                </a:solidFill>
              </a:rPr>
              <a:t>inlines</a:t>
            </a:r>
            <a:r>
              <a:rPr lang="en-US" sz="1600" dirty="0">
                <a:solidFill>
                  <a:schemeClr val="tx1">
                    <a:lumMod val="65000"/>
                    <a:lumOff val="35000"/>
                  </a:schemeClr>
                </a:solidFill>
              </a:rPr>
              <a:t>” (shown in the middle and the upper right-hand corner of the display)</a:t>
            </a:r>
          </a:p>
        </p:txBody>
      </p:sp>
    </p:spTree>
    <p:extLst>
      <p:ext uri="{BB962C8B-B14F-4D97-AF65-F5344CB8AC3E}">
        <p14:creationId xmlns:p14="http://schemas.microsoft.com/office/powerpoint/2010/main" val="4103306965"/>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DDB1B8-0D51-69C4-6D4E-413DA8673C23}"/>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C10520A1-394D-EED9-888A-9263E0E14F0C}"/>
              </a:ext>
            </a:extLst>
          </p:cNvPr>
          <p:cNvSpPr txBox="1"/>
          <p:nvPr/>
        </p:nvSpPr>
        <p:spPr>
          <a:xfrm>
            <a:off x="1232621" y="353143"/>
            <a:ext cx="9715590"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Google Glass (2014)</a:t>
            </a:r>
          </a:p>
        </p:txBody>
      </p:sp>
      <p:sp>
        <p:nvSpPr>
          <p:cNvPr id="5" name="Slide Number Placeholder 1">
            <a:extLst>
              <a:ext uri="{FF2B5EF4-FFF2-40B4-BE49-F238E27FC236}">
                <a16:creationId xmlns:a16="http://schemas.microsoft.com/office/drawing/2014/main" id="{A12EE24E-6FEB-0576-488B-BF2A4ED00BBD}"/>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100</a:t>
            </a:fld>
            <a:endParaRPr lang="en-MY" dirty="0"/>
          </a:p>
        </p:txBody>
      </p:sp>
      <p:sp>
        <p:nvSpPr>
          <p:cNvPr id="3" name="Content Placeholder 5">
            <a:extLst>
              <a:ext uri="{FF2B5EF4-FFF2-40B4-BE49-F238E27FC236}">
                <a16:creationId xmlns:a16="http://schemas.microsoft.com/office/drawing/2014/main" id="{0D035C66-137D-60CC-8254-8676BB28335D}"/>
              </a:ext>
            </a:extLst>
          </p:cNvPr>
          <p:cNvSpPr txBox="1">
            <a:spLocks/>
          </p:cNvSpPr>
          <p:nvPr/>
        </p:nvSpPr>
        <p:spPr>
          <a:xfrm>
            <a:off x="2675620" y="5366249"/>
            <a:ext cx="6840760" cy="77317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85000"/>
                    <a:lumOff val="1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tx1">
                    <a:lumMod val="85000"/>
                    <a:lumOff val="1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chemeClr val="tx1">
                    <a:lumMod val="65000"/>
                    <a:lumOff val="35000"/>
                  </a:schemeClr>
                </a:solidFill>
              </a:rPr>
              <a:t>Why was there so much excitement and concern about people filming what they could see right in front of them?</a:t>
            </a:r>
          </a:p>
        </p:txBody>
      </p:sp>
      <p:pic>
        <p:nvPicPr>
          <p:cNvPr id="4" name="Picture 3" descr="Photograph of Google Glass.&#10;">
            <a:extLst>
              <a:ext uri="{FF2B5EF4-FFF2-40B4-BE49-F238E27FC236}">
                <a16:creationId xmlns:a16="http://schemas.microsoft.com/office/drawing/2014/main" id="{B72BD050-F360-FB22-5CB3-F5416B666BE1}"/>
              </a:ext>
            </a:extLst>
          </p:cNvPr>
          <p:cNvPicPr>
            <a:picLocks noChangeAspect="1"/>
          </p:cNvPicPr>
          <p:nvPr/>
        </p:nvPicPr>
        <p:blipFill>
          <a:blip r:embed="rId2"/>
          <a:stretch>
            <a:fillRect/>
          </a:stretch>
        </p:blipFill>
        <p:spPr>
          <a:xfrm>
            <a:off x="2675620" y="1416184"/>
            <a:ext cx="6840760" cy="3853628"/>
          </a:xfrm>
          <a:prstGeom prst="rect">
            <a:avLst/>
          </a:prstGeom>
        </p:spPr>
      </p:pic>
    </p:spTree>
    <p:extLst>
      <p:ext uri="{BB962C8B-B14F-4D97-AF65-F5344CB8AC3E}">
        <p14:creationId xmlns:p14="http://schemas.microsoft.com/office/powerpoint/2010/main" val="4082553010"/>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381260-836B-DAF4-7553-55572F28CD9D}"/>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88EAA96-3B8A-FD18-3502-89ADDA23596D}"/>
              </a:ext>
            </a:extLst>
          </p:cNvPr>
          <p:cNvSpPr txBox="1"/>
          <p:nvPr/>
        </p:nvSpPr>
        <p:spPr>
          <a:xfrm>
            <a:off x="1232621" y="353143"/>
            <a:ext cx="9715590"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Other Examples</a:t>
            </a:r>
          </a:p>
        </p:txBody>
      </p:sp>
      <p:sp>
        <p:nvSpPr>
          <p:cNvPr id="5" name="Slide Number Placeholder 1">
            <a:extLst>
              <a:ext uri="{FF2B5EF4-FFF2-40B4-BE49-F238E27FC236}">
                <a16:creationId xmlns:a16="http://schemas.microsoft.com/office/drawing/2014/main" id="{135B6C87-14FE-2759-165E-408B8CDD6B0E}"/>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101</a:t>
            </a:fld>
            <a:endParaRPr lang="en-MY" dirty="0"/>
          </a:p>
        </p:txBody>
      </p:sp>
      <p:pic>
        <p:nvPicPr>
          <p:cNvPr id="2" name="Picture 2" descr="Bellabeat-Leaf-Urban_0010">
            <a:extLst>
              <a:ext uri="{FF2B5EF4-FFF2-40B4-BE49-F238E27FC236}">
                <a16:creationId xmlns:a16="http://schemas.microsoft.com/office/drawing/2014/main" id="{7E196A9F-20BB-68CC-617B-5A165FB5DD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2540" y="1384422"/>
            <a:ext cx="3314700" cy="22098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aries-smart-ring">
            <a:extLst>
              <a:ext uri="{FF2B5EF4-FFF2-40B4-BE49-F238E27FC236}">
                <a16:creationId xmlns:a16="http://schemas.microsoft.com/office/drawing/2014/main" id="{5554231D-643D-2675-9CFA-1EC92F631DD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290" t="8064" r="35484" b="14516"/>
          <a:stretch/>
        </p:blipFill>
        <p:spPr bwMode="auto">
          <a:xfrm>
            <a:off x="6569413" y="1341500"/>
            <a:ext cx="2286000" cy="221672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6" descr="Apple Watch Series 2">
            <a:extLst>
              <a:ext uri="{FF2B5EF4-FFF2-40B4-BE49-F238E27FC236}">
                <a16:creationId xmlns:a16="http://schemas.microsoft.com/office/drawing/2014/main" id="{F74078A5-F887-F0A8-1B7B-A0B52D11461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3215" r="24757"/>
          <a:stretch/>
        </p:blipFill>
        <p:spPr bwMode="auto">
          <a:xfrm>
            <a:off x="6838367" y="3667379"/>
            <a:ext cx="1748092" cy="223452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Image of electronic tattoo">
            <a:extLst>
              <a:ext uri="{FF2B5EF4-FFF2-40B4-BE49-F238E27FC236}">
                <a16:creationId xmlns:a16="http://schemas.microsoft.com/office/drawing/2014/main" id="{016DD9E0-7DF4-4E49-26F5-F0B7BC0478E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20639" y="3961383"/>
            <a:ext cx="2469777" cy="16465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3432314"/>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8B221B-D9A6-5912-F47E-F50552F82B8E}"/>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3C6EC60B-A6F4-E326-9558-7E4657709521}"/>
              </a:ext>
            </a:extLst>
          </p:cNvPr>
          <p:cNvSpPr txBox="1"/>
          <p:nvPr/>
        </p:nvSpPr>
        <p:spPr>
          <a:xfrm>
            <a:off x="698263" y="471814"/>
            <a:ext cx="10784304"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Research and Design</a:t>
            </a:r>
          </a:p>
          <a:p>
            <a:pPr algn="ctr"/>
            <a:r>
              <a:rPr lang="en-US" sz="4400" dirty="0">
                <a:solidFill>
                  <a:schemeClr val="tx1">
                    <a:lumMod val="75000"/>
                    <a:lumOff val="25000"/>
                  </a:schemeClr>
                </a:solidFill>
                <a:latin typeface="+mj-lt"/>
              </a:rPr>
              <a:t>Considerations</a:t>
            </a:r>
          </a:p>
        </p:txBody>
      </p:sp>
      <p:sp>
        <p:nvSpPr>
          <p:cNvPr id="24" name="Rectangle 23">
            <a:extLst>
              <a:ext uri="{FF2B5EF4-FFF2-40B4-BE49-F238E27FC236}">
                <a16:creationId xmlns:a16="http://schemas.microsoft.com/office/drawing/2014/main" id="{D9E5E40D-096B-4F05-B548-1A45CD2AF8F6}"/>
              </a:ext>
            </a:extLst>
          </p:cNvPr>
          <p:cNvSpPr/>
          <p:nvPr/>
        </p:nvSpPr>
        <p:spPr>
          <a:xfrm>
            <a:off x="1035385" y="1802197"/>
            <a:ext cx="10110060"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Comfort</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Needs to be light, small, not get in the way, fashionable, and preferably hidden in the clothing</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Hygiene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Is it possible to wash or clean the clothing once worn?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Ease of wear</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How easy is it to remove the electronic gadgetry and replace it?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Usability</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How does the user control the devices that are embedded in the clothing?</a:t>
            </a:r>
          </a:p>
        </p:txBody>
      </p:sp>
      <p:sp>
        <p:nvSpPr>
          <p:cNvPr id="4" name="Slide Number Placeholder 1">
            <a:extLst>
              <a:ext uri="{FF2B5EF4-FFF2-40B4-BE49-F238E27FC236}">
                <a16:creationId xmlns:a16="http://schemas.microsoft.com/office/drawing/2014/main" id="{9EEAD9B1-6583-8CF9-DCBF-3636FE7BE45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102</a:t>
            </a:fld>
            <a:endParaRPr lang="en-MY" dirty="0"/>
          </a:p>
        </p:txBody>
      </p:sp>
    </p:spTree>
    <p:extLst>
      <p:ext uri="{BB962C8B-B14F-4D97-AF65-F5344CB8AC3E}">
        <p14:creationId xmlns:p14="http://schemas.microsoft.com/office/powerpoint/2010/main" val="135967662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CF9151-8434-1006-18B0-E378CB08ECFF}"/>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1E7672B0-9E64-B66F-7408-4E49849509D8}"/>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18. Robots …</a:t>
            </a:r>
          </a:p>
        </p:txBody>
      </p:sp>
      <p:sp>
        <p:nvSpPr>
          <p:cNvPr id="24" name="Rectangle 23">
            <a:extLst>
              <a:ext uri="{FF2B5EF4-FFF2-40B4-BE49-F238E27FC236}">
                <a16:creationId xmlns:a16="http://schemas.microsoft.com/office/drawing/2014/main" id="{A1E0CF96-7311-52D4-3839-9A0148EB0313}"/>
              </a:ext>
            </a:extLst>
          </p:cNvPr>
          <p:cNvSpPr/>
          <p:nvPr/>
        </p:nvSpPr>
        <p:spPr>
          <a:xfrm>
            <a:off x="431044" y="1264161"/>
            <a:ext cx="8575543" cy="559383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Main types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Remote robots used in hazardous settings</a:t>
            </a:r>
          </a:p>
          <a:p>
            <a:pPr marL="1257300" lvl="2" indent="-342900" algn="just">
              <a:lnSpc>
                <a:spcPct val="150000"/>
              </a:lnSpc>
              <a:buFont typeface="Arial" panose="020B0604020202020204" pitchFamily="34" charset="0"/>
              <a:buChar char="•"/>
            </a:pPr>
            <a:r>
              <a:rPr lang="en-US" sz="2000" dirty="0">
                <a:solidFill>
                  <a:schemeClr val="tx1">
                    <a:lumMod val="65000"/>
                    <a:lumOff val="35000"/>
                  </a:schemeClr>
                </a:solidFill>
              </a:rPr>
              <a:t>Can be controlled to investigate bombs and other dangerous materials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Domestic robots helping around the house</a:t>
            </a:r>
          </a:p>
          <a:p>
            <a:pPr marL="1257300" lvl="2" indent="-342900" algn="just">
              <a:lnSpc>
                <a:spcPct val="150000"/>
              </a:lnSpc>
              <a:buFont typeface="Arial" panose="020B0604020202020204" pitchFamily="34" charset="0"/>
              <a:buChar char="•"/>
            </a:pPr>
            <a:r>
              <a:rPr lang="en-US" sz="2000" dirty="0">
                <a:solidFill>
                  <a:schemeClr val="tx1">
                    <a:lumMod val="65000"/>
                    <a:lumOff val="35000"/>
                  </a:schemeClr>
                </a:solidFill>
              </a:rPr>
              <a:t>Can pick up objects and do daily chores like vacuuming</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Pet robots as human companions </a:t>
            </a:r>
          </a:p>
          <a:p>
            <a:pPr marL="1257300" lvl="2" indent="-342900" algn="just">
              <a:lnSpc>
                <a:spcPct val="150000"/>
              </a:lnSpc>
              <a:buFont typeface="Arial" panose="020B0604020202020204" pitchFamily="34" charset="0"/>
              <a:buChar char="•"/>
            </a:pPr>
            <a:r>
              <a:rPr lang="en-US" sz="2000" dirty="0">
                <a:solidFill>
                  <a:schemeClr val="tx1">
                    <a:lumMod val="65000"/>
                    <a:lumOff val="35000"/>
                  </a:schemeClr>
                </a:solidFill>
              </a:rPr>
              <a:t>Have therapeutic qualities, helping to reduce stress and loneliness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Sociable robots that work collaboratively with humans </a:t>
            </a:r>
          </a:p>
          <a:p>
            <a:pPr marL="1257300" lvl="2" indent="-342900" algn="just">
              <a:lnSpc>
                <a:spcPct val="150000"/>
              </a:lnSpc>
              <a:buFont typeface="Arial" panose="020B0604020202020204" pitchFamily="34" charset="0"/>
              <a:buChar char="•"/>
            </a:pPr>
            <a:r>
              <a:rPr lang="en-US" sz="2000" dirty="0">
                <a:solidFill>
                  <a:schemeClr val="tx1">
                    <a:lumMod val="65000"/>
                    <a:lumOff val="35000"/>
                  </a:schemeClr>
                </a:solidFill>
              </a:rPr>
              <a:t>Encourage social behaviors</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4A8419ED-E4D4-E683-663D-91E7D4C937B6}"/>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103</a:t>
            </a:fld>
            <a:endParaRPr lang="en-MY" dirty="0"/>
          </a:p>
        </p:txBody>
      </p:sp>
      <p:pic>
        <p:nvPicPr>
          <p:cNvPr id="2" name="Picture 1" descr="A picture containing indoor, table, sitting, wooden&#10;&#10;Description automatically generated">
            <a:extLst>
              <a:ext uri="{FF2B5EF4-FFF2-40B4-BE49-F238E27FC236}">
                <a16:creationId xmlns:a16="http://schemas.microsoft.com/office/drawing/2014/main" id="{3C1CF76A-AD13-2BF9-C4C6-ECB9F4A61131}"/>
              </a:ext>
            </a:extLst>
          </p:cNvPr>
          <p:cNvPicPr>
            <a:picLocks noChangeAspect="1"/>
          </p:cNvPicPr>
          <p:nvPr/>
        </p:nvPicPr>
        <p:blipFill rotWithShape="1">
          <a:blip r:embed="rId2">
            <a:extLst>
              <a:ext uri="{28A0092B-C50C-407E-A947-70E740481C1C}">
                <a14:useLocalDpi xmlns:a14="http://schemas.microsoft.com/office/drawing/2010/main" val="0"/>
              </a:ext>
            </a:extLst>
          </a:blip>
          <a:srcRect l="26284" t="12185" b="22629"/>
          <a:stretch/>
        </p:blipFill>
        <p:spPr>
          <a:xfrm rot="5400000">
            <a:off x="9361100" y="3883706"/>
            <a:ext cx="2700216" cy="1790804"/>
          </a:xfrm>
          <a:prstGeom prst="rect">
            <a:avLst/>
          </a:prstGeom>
        </p:spPr>
      </p:pic>
      <p:pic>
        <p:nvPicPr>
          <p:cNvPr id="3" name="Picture 2" descr="XiaoMi XiaoWa Roborock Lite">
            <a:extLst>
              <a:ext uri="{FF2B5EF4-FFF2-40B4-BE49-F238E27FC236}">
                <a16:creationId xmlns:a16="http://schemas.microsoft.com/office/drawing/2014/main" id="{7818F8D1-FBD3-7214-355A-0DF445C36C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15806" y="1516070"/>
            <a:ext cx="1638115" cy="16381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327311"/>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D757C4-4560-EB57-EF4B-B72BA1B6DCE8}"/>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155363A5-5167-F117-8B61-209816FB065A}"/>
              </a:ext>
            </a:extLst>
          </p:cNvPr>
          <p:cNvSpPr txBox="1"/>
          <p:nvPr/>
        </p:nvSpPr>
        <p:spPr>
          <a:xfrm>
            <a:off x="1232621" y="353143"/>
            <a:ext cx="9715590"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Cleaning Robot</a:t>
            </a:r>
          </a:p>
        </p:txBody>
      </p:sp>
      <p:sp>
        <p:nvSpPr>
          <p:cNvPr id="5" name="Slide Number Placeholder 1">
            <a:extLst>
              <a:ext uri="{FF2B5EF4-FFF2-40B4-BE49-F238E27FC236}">
                <a16:creationId xmlns:a16="http://schemas.microsoft.com/office/drawing/2014/main" id="{BFE56793-2A66-148E-7ACB-EA04CADC6753}"/>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104</a:t>
            </a:fld>
            <a:endParaRPr lang="en-MY" dirty="0"/>
          </a:p>
        </p:txBody>
      </p:sp>
      <p:pic>
        <p:nvPicPr>
          <p:cNvPr id="2" name="Video 2020-10-05 at 4.03.17 PM" descr="Video 2020-10-05 at 4.03.17 PM">
            <a:hlinkClick r:id="" action="ppaction://media"/>
            <a:extLst>
              <a:ext uri="{FF2B5EF4-FFF2-40B4-BE49-F238E27FC236}">
                <a16:creationId xmlns:a16="http://schemas.microsoft.com/office/drawing/2014/main" id="{95BDCA5C-69AE-7C30-74EA-3715AEDC0E1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597708" y="1452224"/>
            <a:ext cx="6985416" cy="3953551"/>
          </a:xfrm>
          <a:prstGeom prst="rect">
            <a:avLst/>
          </a:prstGeom>
        </p:spPr>
      </p:pic>
      <p:sp>
        <p:nvSpPr>
          <p:cNvPr id="8" name="TextBox 7">
            <a:extLst>
              <a:ext uri="{FF2B5EF4-FFF2-40B4-BE49-F238E27FC236}">
                <a16:creationId xmlns:a16="http://schemas.microsoft.com/office/drawing/2014/main" id="{2462F1FC-6474-7E81-6F35-846848229319}"/>
              </a:ext>
            </a:extLst>
          </p:cNvPr>
          <p:cNvSpPr txBox="1"/>
          <p:nvPr/>
        </p:nvSpPr>
        <p:spPr>
          <a:xfrm>
            <a:off x="3040795" y="5519288"/>
            <a:ext cx="6099242" cy="369332"/>
          </a:xfrm>
          <a:prstGeom prst="rect">
            <a:avLst/>
          </a:prstGeom>
          <a:noFill/>
        </p:spPr>
        <p:txBody>
          <a:bodyPr wrap="square">
            <a:spAutoFit/>
          </a:bodyPr>
          <a:lstStyle/>
          <a:p>
            <a:pPr algn="ctr"/>
            <a:r>
              <a:rPr lang="en-US" dirty="0">
                <a:solidFill>
                  <a:schemeClr val="tx1">
                    <a:lumMod val="65000"/>
                    <a:lumOff val="35000"/>
                  </a:schemeClr>
                </a:solidFill>
              </a:rPr>
              <a:t>UTM CAIRO: ROV Pleco to clean tank, pool</a:t>
            </a:r>
          </a:p>
        </p:txBody>
      </p:sp>
    </p:spTree>
    <p:extLst>
      <p:ext uri="{BB962C8B-B14F-4D97-AF65-F5344CB8AC3E}">
        <p14:creationId xmlns:p14="http://schemas.microsoft.com/office/powerpoint/2010/main" val="3834159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63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
                                        </p:tgtEl>
                                      </p:cBhvr>
                                    </p:cmd>
                                  </p:childTnLst>
                                </p:cTn>
                              </p:par>
                            </p:childTnLst>
                          </p:cTn>
                        </p:par>
                      </p:childTnLst>
                    </p:cTn>
                  </p:par>
                </p:childTnLst>
              </p:cTn>
              <p:nextCondLst>
                <p:cond evt="onClick" delay="0">
                  <p:tgtEl>
                    <p:spTgt spid="2"/>
                  </p:tgtEl>
                </p:cond>
              </p:nextCondLst>
            </p:seq>
            <p:video>
              <p:cMediaNode vol="80000">
                <p:cTn id="12" fill="hold" display="0">
                  <p:stCondLst>
                    <p:cond delay="indefinite"/>
                  </p:stCondLst>
                </p:cTn>
                <p:tgtEl>
                  <p:spTgt spid="2"/>
                </p:tgtEl>
              </p:cMediaNode>
            </p:video>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CC1F2A-45D7-DD3A-B586-43287CA87A19}"/>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B66EDDD9-8F1D-1770-D9AA-344ECCF57BF0}"/>
              </a:ext>
            </a:extLst>
          </p:cNvPr>
          <p:cNvSpPr txBox="1"/>
          <p:nvPr/>
        </p:nvSpPr>
        <p:spPr>
          <a:xfrm>
            <a:off x="1232621" y="353143"/>
            <a:ext cx="9715590"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Social Robots: Mel and Paro</a:t>
            </a:r>
          </a:p>
        </p:txBody>
      </p:sp>
      <p:sp>
        <p:nvSpPr>
          <p:cNvPr id="5" name="Slide Number Placeholder 1">
            <a:extLst>
              <a:ext uri="{FF2B5EF4-FFF2-40B4-BE49-F238E27FC236}">
                <a16:creationId xmlns:a16="http://schemas.microsoft.com/office/drawing/2014/main" id="{A8712EDA-25C7-A825-4E33-A2F172F61618}"/>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105</a:t>
            </a:fld>
            <a:endParaRPr lang="en-MY" dirty="0"/>
          </a:p>
        </p:txBody>
      </p:sp>
      <p:sp>
        <p:nvSpPr>
          <p:cNvPr id="3" name="Rectangle 2">
            <a:extLst>
              <a:ext uri="{FF2B5EF4-FFF2-40B4-BE49-F238E27FC236}">
                <a16:creationId xmlns:a16="http://schemas.microsoft.com/office/drawing/2014/main" id="{AB26986D-40DB-24F6-ACB8-9F6E44E1A2A2}"/>
              </a:ext>
            </a:extLst>
          </p:cNvPr>
          <p:cNvSpPr/>
          <p:nvPr/>
        </p:nvSpPr>
        <p:spPr>
          <a:xfrm>
            <a:off x="1035385" y="1526180"/>
            <a:ext cx="10110060" cy="977191"/>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Cute and cuddly</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Can open and close eyes and make sounds and movements</a:t>
            </a:r>
          </a:p>
        </p:txBody>
      </p:sp>
      <p:pic>
        <p:nvPicPr>
          <p:cNvPr id="4" name="Picture 3" descr="Photographs of (a) Mel, the penguin robot, designed to host activities; (b) Japan's Paro, an interactive seal, designed as a companion, primarily for the elderly and sick children.&#10;">
            <a:extLst>
              <a:ext uri="{FF2B5EF4-FFF2-40B4-BE49-F238E27FC236}">
                <a16:creationId xmlns:a16="http://schemas.microsoft.com/office/drawing/2014/main" id="{56E2B82E-152B-A69F-0DF3-7CD80BFA81BF}"/>
              </a:ext>
            </a:extLst>
          </p:cNvPr>
          <p:cNvPicPr>
            <a:picLocks noChangeAspect="1"/>
          </p:cNvPicPr>
          <p:nvPr/>
        </p:nvPicPr>
        <p:blipFill>
          <a:blip r:embed="rId2"/>
          <a:stretch>
            <a:fillRect/>
          </a:stretch>
        </p:blipFill>
        <p:spPr>
          <a:xfrm>
            <a:off x="2037881" y="2670326"/>
            <a:ext cx="8105067" cy="2778224"/>
          </a:xfrm>
          <a:prstGeom prst="rect">
            <a:avLst/>
          </a:prstGeom>
        </p:spPr>
      </p:pic>
      <p:sp>
        <p:nvSpPr>
          <p:cNvPr id="7" name="Rectangle 6">
            <a:extLst>
              <a:ext uri="{FF2B5EF4-FFF2-40B4-BE49-F238E27FC236}">
                <a16:creationId xmlns:a16="http://schemas.microsoft.com/office/drawing/2014/main" id="{6FCFCB78-57B7-9C58-F9C5-88D8C1128230}"/>
              </a:ext>
              <a:ext uri="{C183D7F6-B498-43B3-948B-1728B52AA6E4}">
                <adec:decorative xmlns:adec="http://schemas.microsoft.com/office/drawing/2017/decorative" val="0"/>
              </a:ext>
            </a:extLst>
          </p:cNvPr>
          <p:cNvSpPr/>
          <p:nvPr/>
        </p:nvSpPr>
        <p:spPr>
          <a:xfrm>
            <a:off x="2037881" y="5491319"/>
            <a:ext cx="8061324" cy="338554"/>
          </a:xfrm>
          <a:prstGeom prst="rect">
            <a:avLst/>
          </a:prstGeom>
        </p:spPr>
        <p:txBody>
          <a:bodyPr wrap="square">
            <a:spAutoFit/>
          </a:bodyPr>
          <a:lstStyle/>
          <a:p>
            <a:r>
              <a:rPr lang="en-US" sz="1600" dirty="0">
                <a:solidFill>
                  <a:schemeClr val="tx1">
                    <a:lumMod val="65000"/>
                    <a:lumOff val="35000"/>
                  </a:schemeClr>
                </a:solidFill>
              </a:rPr>
              <a:t>Source: Images courtesy of Mitsubishi Electric Research Labs.</a:t>
            </a:r>
          </a:p>
        </p:txBody>
      </p:sp>
    </p:spTree>
    <p:extLst>
      <p:ext uri="{BB962C8B-B14F-4D97-AF65-F5344CB8AC3E}">
        <p14:creationId xmlns:p14="http://schemas.microsoft.com/office/powerpoint/2010/main" val="83334627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6FC1D8-467C-0E2C-A244-FCC353B188D2}"/>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B9FE7590-7D34-679D-AA60-79E9D65B46E5}"/>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18. … and Drones</a:t>
            </a:r>
          </a:p>
        </p:txBody>
      </p:sp>
      <p:sp>
        <p:nvSpPr>
          <p:cNvPr id="24" name="Rectangle 23">
            <a:extLst>
              <a:ext uri="{FF2B5EF4-FFF2-40B4-BE49-F238E27FC236}">
                <a16:creationId xmlns:a16="http://schemas.microsoft.com/office/drawing/2014/main" id="{98863E75-3BED-7C53-ED4A-B00533AC5125}"/>
              </a:ext>
            </a:extLst>
          </p:cNvPr>
          <p:cNvSpPr/>
          <p:nvPr/>
        </p:nvSpPr>
        <p:spPr>
          <a:xfrm>
            <a:off x="759657" y="1191974"/>
            <a:ext cx="10661515" cy="531684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Unmanned aircraft that are controlled remotely and used in a number of contexts</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Medical supplies, groceries and carrying drinks and food to people at festivals and parties </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Construction and agricultural applications, such as flying them over vineyards and fields to collect data about crops</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Firework displays</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Helping to track poachers in wildlife parks in Africa</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Can fly low and and stream photos to a ground station where images can be stitched together into maps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Can be used to determine the health of a crop, or when it is the best time to harvest the crop</a:t>
            </a:r>
          </a:p>
        </p:txBody>
      </p:sp>
      <p:sp>
        <p:nvSpPr>
          <p:cNvPr id="4" name="Slide Number Placeholder 1">
            <a:extLst>
              <a:ext uri="{FF2B5EF4-FFF2-40B4-BE49-F238E27FC236}">
                <a16:creationId xmlns:a16="http://schemas.microsoft.com/office/drawing/2014/main" id="{2FC887D4-CE2C-EE82-8EB7-7116D4616AC9}"/>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106</a:t>
            </a:fld>
            <a:endParaRPr lang="en-MY" dirty="0"/>
          </a:p>
        </p:txBody>
      </p:sp>
    </p:spTree>
    <p:extLst>
      <p:ext uri="{BB962C8B-B14F-4D97-AF65-F5344CB8AC3E}">
        <p14:creationId xmlns:p14="http://schemas.microsoft.com/office/powerpoint/2010/main" val="791937576"/>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0C555A-049E-6B77-A4BD-8F57EA5557FA}"/>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6D619B3-B5A2-47F4-2C03-AFA11E7F4344}"/>
              </a:ext>
            </a:extLst>
          </p:cNvPr>
          <p:cNvSpPr txBox="1"/>
          <p:nvPr/>
        </p:nvSpPr>
        <p:spPr>
          <a:xfrm>
            <a:off x="1232621" y="353143"/>
            <a:ext cx="9715590"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Drone being used to survey the state of a vineyard</a:t>
            </a:r>
          </a:p>
        </p:txBody>
      </p:sp>
      <p:sp>
        <p:nvSpPr>
          <p:cNvPr id="5" name="Slide Number Placeholder 1">
            <a:extLst>
              <a:ext uri="{FF2B5EF4-FFF2-40B4-BE49-F238E27FC236}">
                <a16:creationId xmlns:a16="http://schemas.microsoft.com/office/drawing/2014/main" id="{8816333B-24CF-5C47-AE14-47DB206EAA1C}"/>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107</a:t>
            </a:fld>
            <a:endParaRPr lang="en-MY" dirty="0"/>
          </a:p>
        </p:txBody>
      </p:sp>
      <p:pic>
        <p:nvPicPr>
          <p:cNvPr id="3" name="Content Placeholder 3" descr="Photograph of a drone being used to survey the state of a vineyard.&#10;">
            <a:extLst>
              <a:ext uri="{FF2B5EF4-FFF2-40B4-BE49-F238E27FC236}">
                <a16:creationId xmlns:a16="http://schemas.microsoft.com/office/drawing/2014/main" id="{C4103D12-94DB-71F7-E267-CBD7CFCDEB6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469422" y="2079548"/>
            <a:ext cx="7241987" cy="4073617"/>
          </a:xfrm>
          <a:prstGeom prst="rect">
            <a:avLst/>
          </a:prstGeom>
        </p:spPr>
      </p:pic>
    </p:spTree>
    <p:extLst>
      <p:ext uri="{BB962C8B-B14F-4D97-AF65-F5344CB8AC3E}">
        <p14:creationId xmlns:p14="http://schemas.microsoft.com/office/powerpoint/2010/main" val="3014923443"/>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3D0BE8-8DCB-9D56-A703-110F8A4686BC}"/>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ECDDD7B4-B6FE-1B23-363B-A2C6675EE88C}"/>
              </a:ext>
            </a:extLst>
          </p:cNvPr>
          <p:cNvSpPr txBox="1"/>
          <p:nvPr/>
        </p:nvSpPr>
        <p:spPr>
          <a:xfrm>
            <a:off x="1232621" y="353143"/>
            <a:ext cx="9715590"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Drone to patrol surrounding</a:t>
            </a:r>
          </a:p>
        </p:txBody>
      </p:sp>
      <p:sp>
        <p:nvSpPr>
          <p:cNvPr id="5" name="Slide Number Placeholder 1">
            <a:extLst>
              <a:ext uri="{FF2B5EF4-FFF2-40B4-BE49-F238E27FC236}">
                <a16:creationId xmlns:a16="http://schemas.microsoft.com/office/drawing/2014/main" id="{50B7EC7B-0656-79D0-B995-4F86B6FDABE3}"/>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108</a:t>
            </a:fld>
            <a:endParaRPr lang="en-MY" dirty="0"/>
          </a:p>
        </p:txBody>
      </p:sp>
      <p:pic>
        <p:nvPicPr>
          <p:cNvPr id="2" name="Content Placeholder 7">
            <a:extLst>
              <a:ext uri="{FF2B5EF4-FFF2-40B4-BE49-F238E27FC236}">
                <a16:creationId xmlns:a16="http://schemas.microsoft.com/office/drawing/2014/main" id="{5BD98088-0118-F695-EF43-4ED56CB542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70496" y="1514821"/>
            <a:ext cx="7239839" cy="4525963"/>
          </a:xfrm>
          <a:prstGeom prst="rect">
            <a:avLst/>
          </a:prstGeom>
        </p:spPr>
      </p:pic>
    </p:spTree>
    <p:extLst>
      <p:ext uri="{BB962C8B-B14F-4D97-AF65-F5344CB8AC3E}">
        <p14:creationId xmlns:p14="http://schemas.microsoft.com/office/powerpoint/2010/main" val="257827617"/>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05CB33-458A-2A65-7953-24C3B40D69C6}"/>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E6FB1CA4-A9BE-4706-FE88-DDEA27233EDD}"/>
              </a:ext>
            </a:extLst>
          </p:cNvPr>
          <p:cNvSpPr txBox="1"/>
          <p:nvPr/>
        </p:nvSpPr>
        <p:spPr>
          <a:xfrm>
            <a:off x="698263" y="471814"/>
            <a:ext cx="10784304"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Research and Design</a:t>
            </a:r>
          </a:p>
          <a:p>
            <a:pPr algn="ctr"/>
            <a:r>
              <a:rPr lang="en-US" sz="4400" dirty="0">
                <a:solidFill>
                  <a:schemeClr val="tx1">
                    <a:lumMod val="75000"/>
                    <a:lumOff val="25000"/>
                  </a:schemeClr>
                </a:solidFill>
                <a:latin typeface="+mj-lt"/>
              </a:rPr>
              <a:t>Considerations</a:t>
            </a:r>
          </a:p>
        </p:txBody>
      </p:sp>
      <p:sp>
        <p:nvSpPr>
          <p:cNvPr id="24" name="Rectangle 23">
            <a:extLst>
              <a:ext uri="{FF2B5EF4-FFF2-40B4-BE49-F238E27FC236}">
                <a16:creationId xmlns:a16="http://schemas.microsoft.com/office/drawing/2014/main" id="{2F8B2083-D9CD-39FB-1A78-079C740F1503}"/>
              </a:ext>
            </a:extLst>
          </p:cNvPr>
          <p:cNvSpPr/>
          <p:nvPr/>
        </p:nvSpPr>
        <p:spPr>
          <a:xfrm>
            <a:off x="1035385" y="2069346"/>
            <a:ext cx="10110060" cy="4212692"/>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How do humans react to physical robots designed to exhibit behaviors (for example,  making facial expressions) compared with virtual ones?</a:t>
            </a: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Should robots be designed to be human-like or look like and behave like robots that serve a clearly-defined purpose?</a:t>
            </a: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Should the interaction be designed to enable people to interact with the robot as if it was another human being or more human-computer-like (for example, pressing buttons to issue commands)? </a:t>
            </a: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Is it acceptable to use unmanned drones to take a series of images or videos of fields, towns, and private property without permission or people knowing what is happening?</a:t>
            </a:r>
          </a:p>
        </p:txBody>
      </p:sp>
      <p:sp>
        <p:nvSpPr>
          <p:cNvPr id="4" name="Slide Number Placeholder 1">
            <a:extLst>
              <a:ext uri="{FF2B5EF4-FFF2-40B4-BE49-F238E27FC236}">
                <a16:creationId xmlns:a16="http://schemas.microsoft.com/office/drawing/2014/main" id="{EE908701-B7E4-6253-E3C6-57626BE6E0A0}"/>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109</a:t>
            </a:fld>
            <a:endParaRPr lang="en-MY" dirty="0"/>
          </a:p>
        </p:txBody>
      </p:sp>
    </p:spTree>
    <p:extLst>
      <p:ext uri="{BB962C8B-B14F-4D97-AF65-F5344CB8AC3E}">
        <p14:creationId xmlns:p14="http://schemas.microsoft.com/office/powerpoint/2010/main" val="23624519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F34253-3A73-8A5A-BA1D-E3F32E9A7FB1}"/>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777F4DF8-7E7E-64F0-3451-7A9AD49DD770}"/>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Window Design</a:t>
            </a:r>
          </a:p>
        </p:txBody>
      </p:sp>
      <p:sp>
        <p:nvSpPr>
          <p:cNvPr id="24" name="Rectangle 23">
            <a:extLst>
              <a:ext uri="{FF2B5EF4-FFF2-40B4-BE49-F238E27FC236}">
                <a16:creationId xmlns:a16="http://schemas.microsoft.com/office/drawing/2014/main" id="{565C395E-C7A4-2D22-CB2A-B5DC6E10AFC6}"/>
              </a:ext>
            </a:extLst>
          </p:cNvPr>
          <p:cNvSpPr/>
          <p:nvPr/>
        </p:nvSpPr>
        <p:spPr>
          <a:xfrm>
            <a:off x="1035385" y="1501883"/>
            <a:ext cx="10110060"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Windows were invented to overcome the physical constraints of a computer display</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They enable more information to be viewed and tasks to be performed</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Scroll bars within windows enable more information to be viewed</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Multiple windows can make it difficult to find desired one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Listing, tabbing, and thumbnails are techniques that can help</a:t>
            </a:r>
          </a:p>
        </p:txBody>
      </p:sp>
      <p:sp>
        <p:nvSpPr>
          <p:cNvPr id="4" name="Slide Number Placeholder 1">
            <a:extLst>
              <a:ext uri="{FF2B5EF4-FFF2-40B4-BE49-F238E27FC236}">
                <a16:creationId xmlns:a16="http://schemas.microsoft.com/office/drawing/2014/main" id="{D00F89DF-F177-F14B-A48C-73B2CCF26F02}"/>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11</a:t>
            </a:fld>
            <a:endParaRPr lang="en-MY" dirty="0"/>
          </a:p>
        </p:txBody>
      </p:sp>
    </p:spTree>
    <p:extLst>
      <p:ext uri="{BB962C8B-B14F-4D97-AF65-F5344CB8AC3E}">
        <p14:creationId xmlns:p14="http://schemas.microsoft.com/office/powerpoint/2010/main" val="3513191643"/>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6807B7-648C-F77F-D7F5-BBF5D7C687FF}"/>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D8AAAAB8-8FE3-C630-A1AB-E4530C0A7634}"/>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19. Brain-Computer Interfaces</a:t>
            </a:r>
          </a:p>
        </p:txBody>
      </p:sp>
      <p:sp>
        <p:nvSpPr>
          <p:cNvPr id="24" name="Rectangle 23">
            <a:extLst>
              <a:ext uri="{FF2B5EF4-FFF2-40B4-BE49-F238E27FC236}">
                <a16:creationId xmlns:a16="http://schemas.microsoft.com/office/drawing/2014/main" id="{8006F862-0D43-05A7-9B00-AC08948473CB}"/>
              </a:ext>
            </a:extLst>
          </p:cNvPr>
          <p:cNvSpPr/>
          <p:nvPr/>
        </p:nvSpPr>
        <p:spPr>
          <a:xfrm>
            <a:off x="759657" y="1501883"/>
            <a:ext cx="10661515"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Brain-computer interfaces (BCI) provide a communication pathway between a person’s brain waves and an external device, such as a cursor on a screen</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Person is trained to concentrate on the task, for example,  moving the cursor </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BCIs work through detecting changes in the neural functioning in the brain</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BCIs apps: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Games (for example, Brain Ball)</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Enable people who are </a:t>
            </a:r>
            <a:r>
              <a:rPr lang="en-US" sz="2000" dirty="0" err="1">
                <a:solidFill>
                  <a:schemeClr val="tx1">
                    <a:lumMod val="65000"/>
                    <a:lumOff val="35000"/>
                  </a:schemeClr>
                </a:solidFill>
              </a:rPr>
              <a:t>paralysed</a:t>
            </a:r>
            <a:r>
              <a:rPr lang="en-US" sz="2000" dirty="0">
                <a:solidFill>
                  <a:schemeClr val="tx1">
                    <a:lumMod val="65000"/>
                    <a:lumOff val="35000"/>
                  </a:schemeClr>
                </a:solidFill>
              </a:rPr>
              <a:t> to control robots </a:t>
            </a:r>
          </a:p>
        </p:txBody>
      </p:sp>
      <p:sp>
        <p:nvSpPr>
          <p:cNvPr id="4" name="Slide Number Placeholder 1">
            <a:extLst>
              <a:ext uri="{FF2B5EF4-FFF2-40B4-BE49-F238E27FC236}">
                <a16:creationId xmlns:a16="http://schemas.microsoft.com/office/drawing/2014/main" id="{24847A0A-C10E-6AF6-273E-81D133ED7C3E}"/>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110</a:t>
            </a:fld>
            <a:endParaRPr lang="en-MY" dirty="0"/>
          </a:p>
        </p:txBody>
      </p:sp>
    </p:spTree>
    <p:extLst>
      <p:ext uri="{BB962C8B-B14F-4D97-AF65-F5344CB8AC3E}">
        <p14:creationId xmlns:p14="http://schemas.microsoft.com/office/powerpoint/2010/main" val="1107336736"/>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971BD6-E4D6-C8B5-AB27-E60C400B068E}"/>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11E192BC-3A15-D26D-5B34-A1E2A0DFA977}"/>
              </a:ext>
            </a:extLst>
          </p:cNvPr>
          <p:cNvSpPr txBox="1"/>
          <p:nvPr/>
        </p:nvSpPr>
        <p:spPr>
          <a:xfrm>
            <a:off x="1232621" y="353143"/>
            <a:ext cx="9715590"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Examples</a:t>
            </a:r>
          </a:p>
        </p:txBody>
      </p:sp>
      <p:sp>
        <p:nvSpPr>
          <p:cNvPr id="5" name="Slide Number Placeholder 1">
            <a:extLst>
              <a:ext uri="{FF2B5EF4-FFF2-40B4-BE49-F238E27FC236}">
                <a16:creationId xmlns:a16="http://schemas.microsoft.com/office/drawing/2014/main" id="{7D185BE6-693A-A912-2937-912155ECDCD3}"/>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111</a:t>
            </a:fld>
            <a:endParaRPr lang="en-MY" dirty="0"/>
          </a:p>
        </p:txBody>
      </p:sp>
      <p:sp>
        <p:nvSpPr>
          <p:cNvPr id="7" name="Rectangle 6">
            <a:extLst>
              <a:ext uri="{FF2B5EF4-FFF2-40B4-BE49-F238E27FC236}">
                <a16:creationId xmlns:a16="http://schemas.microsoft.com/office/drawing/2014/main" id="{7AA95849-1E05-FE61-F55C-F3816C5C5B94}"/>
              </a:ext>
              <a:ext uri="{C183D7F6-B498-43B3-948B-1728B52AA6E4}">
                <adec:decorative xmlns:adec="http://schemas.microsoft.com/office/drawing/2017/decorative" val="0"/>
              </a:ext>
            </a:extLst>
          </p:cNvPr>
          <p:cNvSpPr/>
          <p:nvPr/>
        </p:nvSpPr>
        <p:spPr>
          <a:xfrm>
            <a:off x="590598" y="5299846"/>
            <a:ext cx="1405710" cy="338554"/>
          </a:xfrm>
          <a:prstGeom prst="rect">
            <a:avLst/>
          </a:prstGeom>
        </p:spPr>
        <p:txBody>
          <a:bodyPr wrap="square">
            <a:spAutoFit/>
          </a:bodyPr>
          <a:lstStyle/>
          <a:p>
            <a:r>
              <a:rPr lang="en-US" sz="1600" dirty="0" err="1">
                <a:solidFill>
                  <a:schemeClr val="tx1">
                    <a:lumMod val="65000"/>
                    <a:lumOff val="35000"/>
                  </a:schemeClr>
                </a:solidFill>
              </a:rPr>
              <a:t>Brainball</a:t>
            </a:r>
            <a:endParaRPr lang="en-US" sz="1600" dirty="0">
              <a:solidFill>
                <a:schemeClr val="tx1">
                  <a:lumMod val="65000"/>
                  <a:lumOff val="35000"/>
                </a:schemeClr>
              </a:solidFill>
            </a:endParaRPr>
          </a:p>
        </p:txBody>
      </p:sp>
      <p:pic>
        <p:nvPicPr>
          <p:cNvPr id="2" name="Picture 27">
            <a:extLst>
              <a:ext uri="{FF2B5EF4-FFF2-40B4-BE49-F238E27FC236}">
                <a16:creationId xmlns:a16="http://schemas.microsoft.com/office/drawing/2014/main" id="{B950F516-156E-2B5C-EF5F-FFB8BF17BE3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591" r="17282" b="20655"/>
          <a:stretch/>
        </p:blipFill>
        <p:spPr bwMode="auto">
          <a:xfrm>
            <a:off x="590598" y="1544175"/>
            <a:ext cx="4747751" cy="37696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Content Placeholder 5" descr="Photo depicts the woman using a brain-computer interface who is paralyzed to select letters on a screen.">
            <a:extLst>
              <a:ext uri="{FF2B5EF4-FFF2-40B4-BE49-F238E27FC236}">
                <a16:creationId xmlns:a16="http://schemas.microsoft.com/office/drawing/2014/main" id="{041CE85F-0AF7-F25D-1FA0-9325C365C1C9}"/>
              </a:ext>
            </a:extLst>
          </p:cNvPr>
          <p:cNvPicPr>
            <a:picLocks noChangeAspect="1"/>
          </p:cNvPicPr>
          <p:nvPr/>
        </p:nvPicPr>
        <p:blipFill>
          <a:blip r:embed="rId3"/>
          <a:stretch>
            <a:fillRect/>
          </a:stretch>
        </p:blipFill>
        <p:spPr>
          <a:xfrm>
            <a:off x="5581881" y="1749725"/>
            <a:ext cx="6232361" cy="3358550"/>
          </a:xfrm>
          <a:prstGeom prst="rect">
            <a:avLst/>
          </a:prstGeom>
        </p:spPr>
      </p:pic>
      <p:sp>
        <p:nvSpPr>
          <p:cNvPr id="10" name="TextBox 9">
            <a:extLst>
              <a:ext uri="{FF2B5EF4-FFF2-40B4-BE49-F238E27FC236}">
                <a16:creationId xmlns:a16="http://schemas.microsoft.com/office/drawing/2014/main" id="{89BA34E6-506D-CB13-83F8-03D77A0AA517}"/>
              </a:ext>
            </a:extLst>
          </p:cNvPr>
          <p:cNvSpPr txBox="1"/>
          <p:nvPr/>
        </p:nvSpPr>
        <p:spPr>
          <a:xfrm>
            <a:off x="5502160" y="5198931"/>
            <a:ext cx="6099242" cy="584775"/>
          </a:xfrm>
          <a:prstGeom prst="rect">
            <a:avLst/>
          </a:prstGeom>
          <a:noFill/>
        </p:spPr>
        <p:txBody>
          <a:bodyPr wrap="square">
            <a:spAutoFit/>
          </a:bodyPr>
          <a:lstStyle/>
          <a:p>
            <a:r>
              <a:rPr lang="en-US" sz="1600" dirty="0">
                <a:solidFill>
                  <a:schemeClr val="tx1">
                    <a:lumMod val="65000"/>
                    <a:lumOff val="35000"/>
                  </a:schemeClr>
                </a:solidFill>
              </a:rPr>
              <a:t>A brain-computer interface being used by a woman who is paralyzed to select letters on the screen</a:t>
            </a:r>
          </a:p>
        </p:txBody>
      </p:sp>
    </p:spTree>
    <p:extLst>
      <p:ext uri="{BB962C8B-B14F-4D97-AF65-F5344CB8AC3E}">
        <p14:creationId xmlns:p14="http://schemas.microsoft.com/office/powerpoint/2010/main" val="1510369424"/>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008615-5C45-A7A6-0369-D8CC0B41083D}"/>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DC70D20-138B-693F-F4C2-969CE4F47A10}"/>
              </a:ext>
            </a:extLst>
          </p:cNvPr>
          <p:cNvSpPr txBox="1"/>
          <p:nvPr/>
        </p:nvSpPr>
        <p:spPr>
          <a:xfrm>
            <a:off x="1232621" y="353143"/>
            <a:ext cx="9715590"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Other Examples</a:t>
            </a:r>
          </a:p>
        </p:txBody>
      </p:sp>
      <p:sp>
        <p:nvSpPr>
          <p:cNvPr id="5" name="Slide Number Placeholder 1">
            <a:extLst>
              <a:ext uri="{FF2B5EF4-FFF2-40B4-BE49-F238E27FC236}">
                <a16:creationId xmlns:a16="http://schemas.microsoft.com/office/drawing/2014/main" id="{8B0FB130-1010-F7B7-7FAA-395378C3EEDB}"/>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112</a:t>
            </a:fld>
            <a:endParaRPr lang="en-MY" dirty="0"/>
          </a:p>
        </p:txBody>
      </p:sp>
      <p:pic>
        <p:nvPicPr>
          <p:cNvPr id="3" name="Content Placeholder 9" descr="Graphical user interface, application&#10;&#10;Description automatically generated">
            <a:extLst>
              <a:ext uri="{FF2B5EF4-FFF2-40B4-BE49-F238E27FC236}">
                <a16:creationId xmlns:a16="http://schemas.microsoft.com/office/drawing/2014/main" id="{0B8EB094-95F3-6FFA-9C09-8DD5F4A21D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39248" y="1122584"/>
            <a:ext cx="3677440" cy="3663640"/>
          </a:xfrm>
          <a:prstGeom prst="rect">
            <a:avLst/>
          </a:prstGeom>
        </p:spPr>
      </p:pic>
      <p:sp>
        <p:nvSpPr>
          <p:cNvPr id="4" name="Rectangle 3">
            <a:extLst>
              <a:ext uri="{FF2B5EF4-FFF2-40B4-BE49-F238E27FC236}">
                <a16:creationId xmlns:a16="http://schemas.microsoft.com/office/drawing/2014/main" id="{57B43405-DC54-252C-8EA9-79BB899582DC}"/>
              </a:ext>
            </a:extLst>
          </p:cNvPr>
          <p:cNvSpPr/>
          <p:nvPr/>
        </p:nvSpPr>
        <p:spPr>
          <a:xfrm>
            <a:off x="292070" y="3593689"/>
            <a:ext cx="3866888" cy="2123658"/>
          </a:xfrm>
          <a:prstGeom prst="rect">
            <a:avLst/>
          </a:prstGeom>
        </p:spPr>
        <p:txBody>
          <a:bodyPr wrap="square">
            <a:spAutoFit/>
          </a:bodyPr>
          <a:lstStyle/>
          <a:p>
            <a:r>
              <a:rPr lang="en-US" sz="1600" dirty="0">
                <a:solidFill>
                  <a:schemeClr val="tx1">
                    <a:lumMod val="65000"/>
                    <a:lumOff val="35000"/>
                  </a:schemeClr>
                </a:solidFill>
              </a:rPr>
              <a:t>Using BCI to control and manipulate different types of mobile applications</a:t>
            </a:r>
          </a:p>
          <a:p>
            <a:r>
              <a:rPr lang="en-US" sz="1400" dirty="0">
                <a:solidFill>
                  <a:schemeClr val="tx1">
                    <a:lumMod val="65000"/>
                    <a:lumOff val="35000"/>
                  </a:schemeClr>
                </a:solidFill>
              </a:rPr>
              <a:t>Source: </a:t>
            </a:r>
            <a:r>
              <a:rPr lang="en-US" sz="1400" dirty="0" err="1">
                <a:solidFill>
                  <a:schemeClr val="tx1">
                    <a:lumMod val="65000"/>
                    <a:lumOff val="35000"/>
                  </a:schemeClr>
                </a:solidFill>
              </a:rPr>
              <a:t>N.A.Iahad</a:t>
            </a:r>
            <a:r>
              <a:rPr lang="en-US" sz="1400" dirty="0">
                <a:solidFill>
                  <a:schemeClr val="tx1">
                    <a:lumMod val="65000"/>
                    <a:lumOff val="35000"/>
                  </a:schemeClr>
                </a:solidFill>
              </a:rPr>
              <a:t>, A.B.G. Ahmed-Gaber, M. Ghazali. 2018. </a:t>
            </a:r>
            <a:r>
              <a:rPr lang="en-MY" sz="1400" dirty="0">
                <a:solidFill>
                  <a:schemeClr val="tx1">
                    <a:lumMod val="65000"/>
                    <a:lumOff val="35000"/>
                  </a:schemeClr>
                </a:solidFill>
              </a:rPr>
              <a:t>A Conceptual Model for Mobile Interaction using Brain Computer Interface. International Journal of Future Generation Communication &amp; Networking (IJFGCN)</a:t>
            </a:r>
            <a:r>
              <a:rPr lang="en-US" sz="1400" dirty="0">
                <a:solidFill>
                  <a:schemeClr val="tx1">
                    <a:lumMod val="65000"/>
                    <a:lumOff val="35000"/>
                  </a:schemeClr>
                </a:solidFill>
              </a:rPr>
              <a:t>  </a:t>
            </a:r>
          </a:p>
        </p:txBody>
      </p:sp>
      <p:pic>
        <p:nvPicPr>
          <p:cNvPr id="9" name="Content Placeholder 7">
            <a:extLst>
              <a:ext uri="{FF2B5EF4-FFF2-40B4-BE49-F238E27FC236}">
                <a16:creationId xmlns:a16="http://schemas.microsoft.com/office/drawing/2014/main" id="{ED39F069-6DF6-0403-39DC-19EEF9F7E0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312" y="1197515"/>
            <a:ext cx="3787244" cy="2183584"/>
          </a:xfrm>
          <a:prstGeom prst="rect">
            <a:avLst/>
          </a:prstGeom>
        </p:spPr>
      </p:pic>
      <p:sp>
        <p:nvSpPr>
          <p:cNvPr id="11" name="Rectangle 10">
            <a:extLst>
              <a:ext uri="{FF2B5EF4-FFF2-40B4-BE49-F238E27FC236}">
                <a16:creationId xmlns:a16="http://schemas.microsoft.com/office/drawing/2014/main" id="{33782F08-E934-D2F8-227F-164F4AA31BA7}"/>
              </a:ext>
            </a:extLst>
          </p:cNvPr>
          <p:cNvSpPr/>
          <p:nvPr/>
        </p:nvSpPr>
        <p:spPr>
          <a:xfrm>
            <a:off x="4427628" y="3506049"/>
            <a:ext cx="3451775" cy="1877437"/>
          </a:xfrm>
          <a:prstGeom prst="rect">
            <a:avLst/>
          </a:prstGeom>
        </p:spPr>
        <p:txBody>
          <a:bodyPr wrap="square">
            <a:spAutoFit/>
          </a:bodyPr>
          <a:lstStyle/>
          <a:p>
            <a:r>
              <a:rPr lang="en-US" sz="1600" dirty="0">
                <a:solidFill>
                  <a:schemeClr val="tx1">
                    <a:lumMod val="65000"/>
                    <a:lumOff val="35000"/>
                  </a:schemeClr>
                </a:solidFill>
              </a:rPr>
              <a:t>BCI to express emotions on social media platform</a:t>
            </a:r>
          </a:p>
          <a:p>
            <a:r>
              <a:rPr lang="en-US" sz="1400" dirty="0">
                <a:solidFill>
                  <a:schemeClr val="tx1">
                    <a:lumMod val="65000"/>
                    <a:lumOff val="35000"/>
                  </a:schemeClr>
                </a:solidFill>
              </a:rPr>
              <a:t>Source: P. J. Jayaraj and M. Ghazali. User’s Perspectives on Expressing Emotions on Social Media Platform with mobile Brain-Computer Interface. In Proceedings of 3rd Fusion Symposium 2021</a:t>
            </a:r>
          </a:p>
        </p:txBody>
      </p:sp>
      <p:pic>
        <p:nvPicPr>
          <p:cNvPr id="12" name="Picture 11" descr="Graphical user interface, application&#10;&#10;Description automatically generated">
            <a:extLst>
              <a:ext uri="{FF2B5EF4-FFF2-40B4-BE49-F238E27FC236}">
                <a16:creationId xmlns:a16="http://schemas.microsoft.com/office/drawing/2014/main" id="{C42D8B8B-69D6-9887-F7F7-79D6CFF5BD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62556" y="1197515"/>
            <a:ext cx="3866888" cy="2231485"/>
          </a:xfrm>
          <a:prstGeom prst="rect">
            <a:avLst/>
          </a:prstGeom>
        </p:spPr>
      </p:pic>
      <p:sp>
        <p:nvSpPr>
          <p:cNvPr id="13" name="Rectangle 12">
            <a:extLst>
              <a:ext uri="{FF2B5EF4-FFF2-40B4-BE49-F238E27FC236}">
                <a16:creationId xmlns:a16="http://schemas.microsoft.com/office/drawing/2014/main" id="{3ACFF36A-23DA-3CED-5746-C17527CFEED6}"/>
              </a:ext>
            </a:extLst>
          </p:cNvPr>
          <p:cNvSpPr/>
          <p:nvPr/>
        </p:nvSpPr>
        <p:spPr>
          <a:xfrm>
            <a:off x="8410608" y="4540002"/>
            <a:ext cx="3406080" cy="1877437"/>
          </a:xfrm>
          <a:prstGeom prst="rect">
            <a:avLst/>
          </a:prstGeom>
        </p:spPr>
        <p:txBody>
          <a:bodyPr wrap="square">
            <a:spAutoFit/>
          </a:bodyPr>
          <a:lstStyle/>
          <a:p>
            <a:r>
              <a:rPr lang="en-US" sz="1600" dirty="0">
                <a:solidFill>
                  <a:schemeClr val="tx1">
                    <a:lumMod val="65000"/>
                    <a:lumOff val="35000"/>
                  </a:schemeClr>
                </a:solidFill>
              </a:rPr>
              <a:t>Mobile BCI to reduce stress among students</a:t>
            </a:r>
          </a:p>
          <a:p>
            <a:r>
              <a:rPr lang="en-US" sz="1400" dirty="0">
                <a:solidFill>
                  <a:schemeClr val="tx1">
                    <a:lumMod val="65000"/>
                    <a:lumOff val="35000"/>
                  </a:schemeClr>
                </a:solidFill>
              </a:rPr>
              <a:t>Source: P.J. Jayaraj, M. Ghazali and </a:t>
            </a:r>
            <a:r>
              <a:rPr lang="en-US" sz="1400" dirty="0" err="1">
                <a:solidFill>
                  <a:schemeClr val="tx1">
                    <a:lumMod val="65000"/>
                    <a:lumOff val="35000"/>
                  </a:schemeClr>
                </a:solidFill>
              </a:rPr>
              <a:t>A.Gaber</a:t>
            </a:r>
            <a:r>
              <a:rPr lang="en-US" sz="1400" dirty="0">
                <a:solidFill>
                  <a:schemeClr val="tx1">
                    <a:lumMod val="65000"/>
                    <a:lumOff val="35000"/>
                  </a:schemeClr>
                </a:solidFill>
              </a:rPr>
              <a:t>. Relax: Mobile Brain-Computer Interface App to Reduce Stress among Students. In Special Proceedings of 5th Asian CHI Symposium 2021.</a:t>
            </a:r>
          </a:p>
        </p:txBody>
      </p:sp>
    </p:spTree>
    <p:extLst>
      <p:ext uri="{BB962C8B-B14F-4D97-AF65-F5344CB8AC3E}">
        <p14:creationId xmlns:p14="http://schemas.microsoft.com/office/powerpoint/2010/main" val="105616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55850C-F34B-1A0E-D624-CCEB1770EE26}"/>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FF25DB10-7071-0345-D923-D49A5104494A}"/>
              </a:ext>
            </a:extLst>
          </p:cNvPr>
          <p:cNvSpPr txBox="1"/>
          <p:nvPr/>
        </p:nvSpPr>
        <p:spPr>
          <a:xfrm>
            <a:off x="698263" y="471814"/>
            <a:ext cx="10784304"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Research and Design</a:t>
            </a:r>
          </a:p>
          <a:p>
            <a:pPr algn="ctr"/>
            <a:r>
              <a:rPr lang="en-US" sz="4400" dirty="0">
                <a:solidFill>
                  <a:schemeClr val="tx1">
                    <a:lumMod val="75000"/>
                    <a:lumOff val="25000"/>
                  </a:schemeClr>
                </a:solidFill>
                <a:latin typeface="+mj-lt"/>
              </a:rPr>
              <a:t>Considerations</a:t>
            </a:r>
          </a:p>
        </p:txBody>
      </p:sp>
      <p:sp>
        <p:nvSpPr>
          <p:cNvPr id="24" name="Rectangle 23">
            <a:extLst>
              <a:ext uri="{FF2B5EF4-FFF2-40B4-BE49-F238E27FC236}">
                <a16:creationId xmlns:a16="http://schemas.microsoft.com/office/drawing/2014/main" id="{F5F95212-2072-BA2B-3F6A-95C33A4A2504}"/>
              </a:ext>
            </a:extLst>
          </p:cNvPr>
          <p:cNvSpPr/>
          <p:nvPr/>
        </p:nvSpPr>
        <p:spPr>
          <a:xfrm>
            <a:off x="1035385" y="2069346"/>
            <a:ext cx="10110060"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What is the best way to lay out letters on a digital screen so that the target space for each letter is sufficiently wide enough to allow for it to be selected using BCI?</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Ethical concerns are raised by brain-computer interfaces that are being developed to work out what someone is thinking</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Our thoughts have always been private and making them interpretable by machines, which in turn could be accessed and read by other people, raises privacy concerns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How accurate is BCI in what it infers to be someone’s thoughts?</a:t>
            </a:r>
          </a:p>
        </p:txBody>
      </p:sp>
      <p:sp>
        <p:nvSpPr>
          <p:cNvPr id="4" name="Slide Number Placeholder 1">
            <a:extLst>
              <a:ext uri="{FF2B5EF4-FFF2-40B4-BE49-F238E27FC236}">
                <a16:creationId xmlns:a16="http://schemas.microsoft.com/office/drawing/2014/main" id="{C069C66B-9724-F561-2179-27A93B651563}"/>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113</a:t>
            </a:fld>
            <a:endParaRPr lang="en-MY" dirty="0"/>
          </a:p>
        </p:txBody>
      </p:sp>
    </p:spTree>
    <p:extLst>
      <p:ext uri="{BB962C8B-B14F-4D97-AF65-F5344CB8AC3E}">
        <p14:creationId xmlns:p14="http://schemas.microsoft.com/office/powerpoint/2010/main" val="4191993492"/>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DBAB7A-F933-7586-06FB-CF6313EFECE5}"/>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EDF9EBA3-A41A-9564-6DDF-8653D698EF77}"/>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20. Smart Interfaces</a:t>
            </a:r>
          </a:p>
        </p:txBody>
      </p:sp>
      <p:sp>
        <p:nvSpPr>
          <p:cNvPr id="24" name="Rectangle 23">
            <a:extLst>
              <a:ext uri="{FF2B5EF4-FFF2-40B4-BE49-F238E27FC236}">
                <a16:creationId xmlns:a16="http://schemas.microsoft.com/office/drawing/2014/main" id="{A9720A04-C400-52E7-1248-F8338855FCDD}"/>
              </a:ext>
            </a:extLst>
          </p:cNvPr>
          <p:cNvSpPr/>
          <p:nvPr/>
        </p:nvSpPr>
        <p:spPr>
          <a:xfrm>
            <a:off x="759657" y="1501883"/>
            <a:ext cx="10661515"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Smart: phones, speakers, watches, cars, buildings, cites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Smart refers to having some intelligence and connected to the internet and other devices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Context-aware</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Understand what is happening around them and execute appropriate actions, for example, a Nest thermostat</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Human-building interaction</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Buildings are designed to sense and act on behalf of the inhabitants but also allow them to have some control and interaction with the automated systems </a:t>
            </a:r>
          </a:p>
        </p:txBody>
      </p:sp>
      <p:sp>
        <p:nvSpPr>
          <p:cNvPr id="4" name="Slide Number Placeholder 1">
            <a:extLst>
              <a:ext uri="{FF2B5EF4-FFF2-40B4-BE49-F238E27FC236}">
                <a16:creationId xmlns:a16="http://schemas.microsoft.com/office/drawing/2014/main" id="{FCDEFBF9-D047-3E46-37AE-AACFDEB0A7F0}"/>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114</a:t>
            </a:fld>
            <a:endParaRPr lang="en-MY" dirty="0"/>
          </a:p>
        </p:txBody>
      </p:sp>
    </p:spTree>
    <p:extLst>
      <p:ext uri="{BB962C8B-B14F-4D97-AF65-F5344CB8AC3E}">
        <p14:creationId xmlns:p14="http://schemas.microsoft.com/office/powerpoint/2010/main" val="3326306695"/>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99EB2B-433B-72FD-E078-07B5FA239558}"/>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DE3F7E9A-D243-15D8-121B-83D7A08AB43B}"/>
              </a:ext>
            </a:extLst>
          </p:cNvPr>
          <p:cNvSpPr txBox="1"/>
          <p:nvPr/>
        </p:nvSpPr>
        <p:spPr>
          <a:xfrm>
            <a:off x="698263" y="471814"/>
            <a:ext cx="10784304"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Research and Design</a:t>
            </a:r>
          </a:p>
          <a:p>
            <a:pPr algn="ctr"/>
            <a:r>
              <a:rPr lang="en-US" sz="4400" dirty="0">
                <a:solidFill>
                  <a:schemeClr val="tx1">
                    <a:lumMod val="75000"/>
                    <a:lumOff val="25000"/>
                  </a:schemeClr>
                </a:solidFill>
                <a:latin typeface="+mj-lt"/>
              </a:rPr>
              <a:t>Considerations</a:t>
            </a:r>
          </a:p>
        </p:txBody>
      </p:sp>
      <p:sp>
        <p:nvSpPr>
          <p:cNvPr id="24" name="Rectangle 23">
            <a:extLst>
              <a:ext uri="{FF2B5EF4-FFF2-40B4-BE49-F238E27FC236}">
                <a16:creationId xmlns:a16="http://schemas.microsoft.com/office/drawing/2014/main" id="{52A2AEE7-2A25-C546-6558-19F3A255C83A}"/>
              </a:ext>
            </a:extLst>
          </p:cNvPr>
          <p:cNvSpPr/>
          <p:nvPr/>
        </p:nvSpPr>
        <p:spPr>
          <a:xfrm>
            <a:off x="1035385" y="1879454"/>
            <a:ext cx="10110060"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Much current research is concerned with human values, needs, and priorities when addressing people's interactions with smart environments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Do smart interfaces amplify our actions and remain attentive to our goals or are they becoming more autonomous?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Do we need new metaphors to make understanding and using smart interfaces easier?</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What might these be?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Another approach is to imbue smart technologies, like speakers and robots, with personalities </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Can promote user trust and acceptance</a:t>
            </a:r>
          </a:p>
        </p:txBody>
      </p:sp>
      <p:sp>
        <p:nvSpPr>
          <p:cNvPr id="4" name="Slide Number Placeholder 1">
            <a:extLst>
              <a:ext uri="{FF2B5EF4-FFF2-40B4-BE49-F238E27FC236}">
                <a16:creationId xmlns:a16="http://schemas.microsoft.com/office/drawing/2014/main" id="{E1979255-517F-E79A-9169-1535C581D031}"/>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115</a:t>
            </a:fld>
            <a:endParaRPr lang="en-MY" dirty="0"/>
          </a:p>
        </p:txBody>
      </p:sp>
    </p:spTree>
    <p:extLst>
      <p:ext uri="{BB962C8B-B14F-4D97-AF65-F5344CB8AC3E}">
        <p14:creationId xmlns:p14="http://schemas.microsoft.com/office/powerpoint/2010/main" val="3898778875"/>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368428-9E0B-25AB-1680-2E7A73EBB7DD}"/>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34FEB3E7-411C-8D91-2B12-41F6A8B974F1}"/>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21. Shape Changing Interfaces</a:t>
            </a:r>
          </a:p>
        </p:txBody>
      </p:sp>
      <p:sp>
        <p:nvSpPr>
          <p:cNvPr id="24" name="Rectangle 23">
            <a:extLst>
              <a:ext uri="{FF2B5EF4-FFF2-40B4-BE49-F238E27FC236}">
                <a16:creationId xmlns:a16="http://schemas.microsoft.com/office/drawing/2014/main" id="{C6712CBE-B8FF-4DC4-69DF-A1F33DDE1330}"/>
              </a:ext>
            </a:extLst>
          </p:cNvPr>
          <p:cNvSpPr/>
          <p:nvPr/>
        </p:nvSpPr>
        <p:spPr>
          <a:xfrm>
            <a:off x="759657" y="1501883"/>
            <a:ext cx="10661515"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Use physical shape change as input and output to systems</a:t>
            </a:r>
          </a:p>
          <a:p>
            <a:pPr marL="800100" lvl="1" indent="-342900" algn="just">
              <a:lnSpc>
                <a:spcPct val="150000"/>
              </a:lnSpc>
              <a:buFont typeface="Arial" panose="020B0604020202020204" pitchFamily="34" charset="0"/>
              <a:buChar char="•"/>
            </a:pPr>
            <a:r>
              <a:rPr lang="en-US" sz="2000" dirty="0" err="1">
                <a:solidFill>
                  <a:schemeClr val="tx1">
                    <a:lumMod val="65000"/>
                    <a:lumOff val="35000"/>
                  </a:schemeClr>
                </a:solidFill>
              </a:rPr>
              <a:t>e.g.physical</a:t>
            </a:r>
            <a:r>
              <a:rPr lang="en-US" sz="2000" dirty="0">
                <a:solidFill>
                  <a:schemeClr val="tx1">
                    <a:lumMod val="65000"/>
                    <a:lumOff val="35000"/>
                  </a:schemeClr>
                </a:solidFill>
              </a:rPr>
              <a:t> 3D bar chart that is positioned in a grid where a matrix of 3D rods move up and down to convey changes in a digital dataset</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These kinds of dynamic physical representations have been found to help people with </a:t>
            </a:r>
            <a:r>
              <a:rPr lang="en-US" sz="2000" dirty="0" err="1">
                <a:solidFill>
                  <a:schemeClr val="tx1">
                    <a:lumMod val="65000"/>
                    <a:lumOff val="35000"/>
                  </a:schemeClr>
                </a:solidFill>
              </a:rPr>
              <a:t>visualisation</a:t>
            </a:r>
            <a:r>
              <a:rPr lang="en-US" sz="2000" dirty="0">
                <a:solidFill>
                  <a:schemeClr val="tx1">
                    <a:lumMod val="65000"/>
                    <a:lumOff val="35000"/>
                  </a:schemeClr>
                </a:solidFill>
              </a:rPr>
              <a:t> tasks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Shape-changing interfaces have also been developed as a form of dynamic material to explore novel interaction possibilities.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Provide a different way of interacting with content compared with reading and touching digital displays </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AE46A115-A524-E137-459D-85EC23E6DB7B}"/>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116</a:t>
            </a:fld>
            <a:endParaRPr lang="en-MY" dirty="0"/>
          </a:p>
        </p:txBody>
      </p:sp>
    </p:spTree>
    <p:extLst>
      <p:ext uri="{BB962C8B-B14F-4D97-AF65-F5344CB8AC3E}">
        <p14:creationId xmlns:p14="http://schemas.microsoft.com/office/powerpoint/2010/main" val="2110284676"/>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5CD605-7826-4A65-664E-A3E37110FD97}"/>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77E353F8-91AE-2A8C-532D-3837FC2ADDAA}"/>
              </a:ext>
            </a:extLst>
          </p:cNvPr>
          <p:cNvSpPr txBox="1"/>
          <p:nvPr/>
        </p:nvSpPr>
        <p:spPr>
          <a:xfrm>
            <a:off x="1232621" y="353143"/>
            <a:ext cx="9715590" cy="1446550"/>
          </a:xfrm>
          <a:prstGeom prst="rect">
            <a:avLst/>
          </a:prstGeom>
          <a:noFill/>
        </p:spPr>
        <p:txBody>
          <a:bodyPr wrap="square" rtlCol="0">
            <a:spAutoFit/>
          </a:bodyPr>
          <a:lstStyle/>
          <a:p>
            <a:pPr algn="ctr"/>
            <a:r>
              <a:rPr lang="en-US" sz="4400" dirty="0" err="1">
                <a:solidFill>
                  <a:schemeClr val="tx1">
                    <a:lumMod val="75000"/>
                    <a:lumOff val="25000"/>
                  </a:schemeClr>
                </a:solidFill>
                <a:latin typeface="+mj-lt"/>
              </a:rPr>
              <a:t>InFORM</a:t>
            </a:r>
            <a:r>
              <a:rPr lang="en-US" sz="4400" dirty="0">
                <a:solidFill>
                  <a:schemeClr val="tx1">
                    <a:lumMod val="75000"/>
                    <a:lumOff val="25000"/>
                  </a:schemeClr>
                </a:solidFill>
                <a:latin typeface="+mj-lt"/>
              </a:rPr>
              <a:t>: a shape changing interface</a:t>
            </a:r>
          </a:p>
        </p:txBody>
      </p:sp>
      <p:sp>
        <p:nvSpPr>
          <p:cNvPr id="5" name="Slide Number Placeholder 1">
            <a:extLst>
              <a:ext uri="{FF2B5EF4-FFF2-40B4-BE49-F238E27FC236}">
                <a16:creationId xmlns:a16="http://schemas.microsoft.com/office/drawing/2014/main" id="{E2F95E1D-ABA3-7ABB-9E2B-4B66EACD19C1}"/>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117</a:t>
            </a:fld>
            <a:endParaRPr lang="en-MY" dirty="0"/>
          </a:p>
        </p:txBody>
      </p:sp>
      <p:pic>
        <p:nvPicPr>
          <p:cNvPr id="4" name="Picture 11" descr="Photograph of inFORM: A shape-changing interface that uses a series of motor-controlled pins to render digital content in the form of 3D rods.&#10;">
            <a:extLst>
              <a:ext uri="{FF2B5EF4-FFF2-40B4-BE49-F238E27FC236}">
                <a16:creationId xmlns:a16="http://schemas.microsoft.com/office/drawing/2014/main" id="{C9413510-BFF6-9BA1-CC50-832B8E1F8C75}"/>
              </a:ext>
            </a:extLst>
          </p:cNvPr>
          <p:cNvPicPr>
            <a:picLocks noChangeAspect="1" noChangeArrowheads="1"/>
          </p:cNvPicPr>
          <p:nvPr/>
        </p:nvPicPr>
        <p:blipFill rotWithShape="1">
          <a:blip r:embed="rId2" r:link="rId3">
            <a:extLst>
              <a:ext uri="{28A0092B-C50C-407E-A947-70E740481C1C}">
                <a14:useLocalDpi xmlns:a14="http://schemas.microsoft.com/office/drawing/2010/main" val="0"/>
              </a:ext>
            </a:extLst>
          </a:blip>
          <a:srcRect t="19484" b="7188"/>
          <a:stretch>
            <a:fillRect/>
          </a:stretch>
        </p:blipFill>
        <p:spPr bwMode="auto">
          <a:xfrm>
            <a:off x="1975616" y="1687825"/>
            <a:ext cx="8229600" cy="4525963"/>
          </a:xfrm>
          <a:prstGeom prst="rect">
            <a:avLst/>
          </a:prstGeom>
          <a:solidFill>
            <a:srgbClr val="FFFFFF"/>
          </a:solidFill>
        </p:spPr>
      </p:pic>
    </p:spTree>
    <p:extLst>
      <p:ext uri="{BB962C8B-B14F-4D97-AF65-F5344CB8AC3E}">
        <p14:creationId xmlns:p14="http://schemas.microsoft.com/office/powerpoint/2010/main" val="815347487"/>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2FC2F2-939C-9B64-6F68-CAA1C1205783}"/>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D6310BD7-E139-88CC-5F81-D86A54DEEE9B}"/>
              </a:ext>
            </a:extLst>
          </p:cNvPr>
          <p:cNvSpPr txBox="1"/>
          <p:nvPr/>
        </p:nvSpPr>
        <p:spPr>
          <a:xfrm>
            <a:off x="1143608" y="471814"/>
            <a:ext cx="9893615" cy="769441"/>
          </a:xfrm>
          <a:prstGeom prst="rect">
            <a:avLst/>
          </a:prstGeom>
          <a:noFill/>
        </p:spPr>
        <p:txBody>
          <a:bodyPr wrap="square" rtlCol="0">
            <a:spAutoFit/>
          </a:bodyPr>
          <a:lstStyle/>
          <a:p>
            <a:pPr algn="ctr"/>
            <a:r>
              <a:rPr lang="en-US" sz="4400" dirty="0" err="1">
                <a:solidFill>
                  <a:schemeClr val="tx1">
                    <a:lumMod val="75000"/>
                    <a:lumOff val="25000"/>
                  </a:schemeClr>
                </a:solidFill>
                <a:latin typeface="+mj-lt"/>
              </a:rPr>
              <a:t>Physicalisations</a:t>
            </a:r>
            <a:endParaRPr lang="en-US" sz="4400" dirty="0">
              <a:solidFill>
                <a:schemeClr val="tx1">
                  <a:lumMod val="75000"/>
                  <a:lumOff val="25000"/>
                </a:schemeClr>
              </a:solidFill>
              <a:latin typeface="+mj-lt"/>
            </a:endParaRPr>
          </a:p>
        </p:txBody>
      </p:sp>
      <p:sp>
        <p:nvSpPr>
          <p:cNvPr id="24" name="Rectangle 23">
            <a:extLst>
              <a:ext uri="{FF2B5EF4-FFF2-40B4-BE49-F238E27FC236}">
                <a16:creationId xmlns:a16="http://schemas.microsoft.com/office/drawing/2014/main" id="{5E976B36-7A59-8D0A-4A21-6600D03B20A1}"/>
              </a:ext>
            </a:extLst>
          </p:cNvPr>
          <p:cNvSpPr/>
          <p:nvPr/>
        </p:nvSpPr>
        <p:spPr>
          <a:xfrm>
            <a:off x="759657" y="1501883"/>
            <a:ext cx="10661515"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Physical artefacts that are designed to encode data in specific materials</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An example is </a:t>
            </a:r>
            <a:r>
              <a:rPr lang="en-US" sz="2000" dirty="0" err="1">
                <a:solidFill>
                  <a:schemeClr val="tx1">
                    <a:lumMod val="65000"/>
                    <a:lumOff val="35000"/>
                  </a:schemeClr>
                </a:solidFill>
              </a:rPr>
              <a:t>Physikit</a:t>
            </a:r>
            <a:r>
              <a:rPr lang="en-US" sz="2000" dirty="0">
                <a:solidFill>
                  <a:schemeClr val="tx1">
                    <a:lumMod val="65000"/>
                    <a:lumOff val="35000"/>
                  </a:schemeClr>
                </a:solidFill>
              </a:rPr>
              <a:t> (Houben et al., 2016) which is a physical-digital system comprising a set of physical cubes that convey digital properties and are programmed to visualize real-time environmental data in the home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 main benefit is to make data more accessible and enable people to more readily connect with the context in which the data is being collected or is changing over time (Sauvé et al, 2022)</a:t>
            </a:r>
          </a:p>
          <a:p>
            <a:pPr algn="just">
              <a:lnSpc>
                <a:spcPct val="150000"/>
              </a:lnSpc>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829B98A0-A273-1913-2613-C611AB3D4F51}"/>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118</a:t>
            </a:fld>
            <a:endParaRPr lang="en-MY" dirty="0"/>
          </a:p>
        </p:txBody>
      </p:sp>
    </p:spTree>
    <p:extLst>
      <p:ext uri="{BB962C8B-B14F-4D97-AF65-F5344CB8AC3E}">
        <p14:creationId xmlns:p14="http://schemas.microsoft.com/office/powerpoint/2010/main" val="2709816688"/>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BE3964-9472-C7B0-CAAB-06E294502C40}"/>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0038372E-BA9A-E524-CC6E-96BD0AC94870}"/>
              </a:ext>
            </a:extLst>
          </p:cNvPr>
          <p:cNvSpPr txBox="1"/>
          <p:nvPr/>
        </p:nvSpPr>
        <p:spPr>
          <a:xfrm>
            <a:off x="698263" y="471814"/>
            <a:ext cx="10784304"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Research and Design</a:t>
            </a:r>
          </a:p>
          <a:p>
            <a:pPr algn="ctr"/>
            <a:r>
              <a:rPr lang="en-US" sz="4400" dirty="0">
                <a:solidFill>
                  <a:schemeClr val="tx1">
                    <a:lumMod val="75000"/>
                    <a:lumOff val="25000"/>
                  </a:schemeClr>
                </a:solidFill>
                <a:latin typeface="+mj-lt"/>
              </a:rPr>
              <a:t>Considerations</a:t>
            </a:r>
          </a:p>
        </p:txBody>
      </p:sp>
      <p:sp>
        <p:nvSpPr>
          <p:cNvPr id="24" name="Rectangle 23">
            <a:extLst>
              <a:ext uri="{FF2B5EF4-FFF2-40B4-BE49-F238E27FC236}">
                <a16:creationId xmlns:a16="http://schemas.microsoft.com/office/drawing/2014/main" id="{A5482F3A-7D47-0837-A463-EC57B0B14B28}"/>
              </a:ext>
            </a:extLst>
          </p:cNvPr>
          <p:cNvSpPr/>
          <p:nvPr/>
        </p:nvSpPr>
        <p:spPr>
          <a:xfrm>
            <a:off x="1035385" y="1879454"/>
            <a:ext cx="10110060"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Provide new opportunities for experiencing and exploring data using the sense of touch as well as sight</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Does this facilitate enhanced understanding and engagement with a dataset? </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Design considerations include what is the optimal size for a grid of physical rods and how many </a:t>
            </a:r>
            <a:r>
              <a:rPr lang="en-US" sz="2000" dirty="0" err="1">
                <a:solidFill>
                  <a:schemeClr val="tx1">
                    <a:lumMod val="65000"/>
                    <a:lumOff val="35000"/>
                  </a:schemeClr>
                </a:solidFill>
              </a:rPr>
              <a:t>physicalisations</a:t>
            </a:r>
            <a:r>
              <a:rPr lang="en-US" sz="2000" dirty="0">
                <a:solidFill>
                  <a:schemeClr val="tx1">
                    <a:lumMod val="65000"/>
                    <a:lumOff val="35000"/>
                  </a:schemeClr>
                </a:solidFill>
              </a:rPr>
              <a:t> to design in a set that people can learn and remember what they mean  </a:t>
            </a:r>
          </a:p>
        </p:txBody>
      </p:sp>
      <p:sp>
        <p:nvSpPr>
          <p:cNvPr id="4" name="Slide Number Placeholder 1">
            <a:extLst>
              <a:ext uri="{FF2B5EF4-FFF2-40B4-BE49-F238E27FC236}">
                <a16:creationId xmlns:a16="http://schemas.microsoft.com/office/drawing/2014/main" id="{C388847B-9C3F-B374-7C11-8404BD5C4ECE}"/>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119</a:t>
            </a:fld>
            <a:endParaRPr lang="en-MY" dirty="0"/>
          </a:p>
        </p:txBody>
      </p:sp>
    </p:spTree>
    <p:extLst>
      <p:ext uri="{BB962C8B-B14F-4D97-AF65-F5344CB8AC3E}">
        <p14:creationId xmlns:p14="http://schemas.microsoft.com/office/powerpoint/2010/main" val="2171325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21F792-EC0D-CC6F-3265-A09CFEBAD517}"/>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C0F4B5BC-0629-6442-6CEF-A13D96E90735}"/>
              </a:ext>
            </a:extLst>
          </p:cNvPr>
          <p:cNvSpPr txBox="1"/>
          <p:nvPr/>
        </p:nvSpPr>
        <p:spPr>
          <a:xfrm>
            <a:off x="594288" y="460230"/>
            <a:ext cx="10992256"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Window Design: favicons of top sites visited below the  Google search bar</a:t>
            </a:r>
          </a:p>
        </p:txBody>
      </p:sp>
      <p:sp>
        <p:nvSpPr>
          <p:cNvPr id="5" name="Slide Number Placeholder 1">
            <a:extLst>
              <a:ext uri="{FF2B5EF4-FFF2-40B4-BE49-F238E27FC236}">
                <a16:creationId xmlns:a16="http://schemas.microsoft.com/office/drawing/2014/main" id="{FA653560-AD45-5C27-4355-6515E5995DA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12</a:t>
            </a:fld>
            <a:endParaRPr lang="en-MY" dirty="0"/>
          </a:p>
        </p:txBody>
      </p:sp>
      <p:pic>
        <p:nvPicPr>
          <p:cNvPr id="3" name="Content Placeholder 8" descr="Snapshot of part of the home page for my current Google browser showing favicons of top sites visited below the search bar.&#10;">
            <a:extLst>
              <a:ext uri="{FF2B5EF4-FFF2-40B4-BE49-F238E27FC236}">
                <a16:creationId xmlns:a16="http://schemas.microsoft.com/office/drawing/2014/main" id="{28B776FF-15C6-CDC7-7A72-6F1617764F1C}"/>
              </a:ext>
              <a:ext uri="{C183D7F6-B498-43B3-948B-1728B52AA6E4}">
                <adec:decorative xmlns:adec="http://schemas.microsoft.com/office/drawing/2017/decorative" val="0"/>
              </a:ext>
            </a:extLst>
          </p:cNvPr>
          <p:cNvPicPr>
            <a:picLocks noChangeAspect="1"/>
          </p:cNvPicPr>
          <p:nvPr/>
        </p:nvPicPr>
        <p:blipFill>
          <a:blip r:embed="rId2"/>
          <a:stretch>
            <a:fillRect/>
          </a:stretch>
        </p:blipFill>
        <p:spPr>
          <a:xfrm>
            <a:off x="2523343" y="1907058"/>
            <a:ext cx="7134145" cy="4525963"/>
          </a:xfrm>
          <a:prstGeom prst="rect">
            <a:avLst/>
          </a:prstGeom>
        </p:spPr>
      </p:pic>
    </p:spTree>
    <p:extLst>
      <p:ext uri="{BB962C8B-B14F-4D97-AF65-F5344CB8AC3E}">
        <p14:creationId xmlns:p14="http://schemas.microsoft.com/office/powerpoint/2010/main" val="909502009"/>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4646F9-4A1C-E84F-770A-C3EF5B1BE1EA}"/>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06E4CD26-60C1-C204-5BBD-D0157E852671}"/>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22. Holographic Interfaces</a:t>
            </a:r>
          </a:p>
        </p:txBody>
      </p:sp>
      <p:sp>
        <p:nvSpPr>
          <p:cNvPr id="24" name="Rectangle 23">
            <a:extLst>
              <a:ext uri="{FF2B5EF4-FFF2-40B4-BE49-F238E27FC236}">
                <a16:creationId xmlns:a16="http://schemas.microsoft.com/office/drawing/2014/main" id="{9C866812-D4F0-97AC-9F00-D36F7FE6D97C}"/>
              </a:ext>
            </a:extLst>
          </p:cNvPr>
          <p:cNvSpPr/>
          <p:nvPr/>
        </p:nvSpPr>
        <p:spPr>
          <a:xfrm>
            <a:off x="759657" y="1501883"/>
            <a:ext cx="10661515"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Create the illusion of a 3D person being present through using various forms of trickery</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Advances in projection and display technology have enabled these kinds of digital representations to appear quite convincing.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e.g. the Proto system lets people beam themselves to a remote location and interact with the people there</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The show Abba Voyage, first launched in 2022 feature avatars (dubbed '</a:t>
            </a:r>
            <a:r>
              <a:rPr lang="en-US" sz="2000" dirty="0" err="1">
                <a:solidFill>
                  <a:schemeClr val="tx1">
                    <a:lumMod val="65000"/>
                    <a:lumOff val="35000"/>
                  </a:schemeClr>
                </a:solidFill>
              </a:rPr>
              <a:t>ABBAtars</a:t>
            </a:r>
            <a:r>
              <a:rPr lang="en-US" sz="2000" dirty="0">
                <a:solidFill>
                  <a:schemeClr val="tx1">
                    <a:lumMod val="65000"/>
                    <a:lumOff val="35000"/>
                  </a:schemeClr>
                </a:solidFill>
              </a:rPr>
              <a:t>'), depicting the group as they appeared in the late 70s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The technology used includes a 65million pixel screen and in motion capture technology </a:t>
            </a:r>
          </a:p>
        </p:txBody>
      </p:sp>
      <p:sp>
        <p:nvSpPr>
          <p:cNvPr id="4" name="Slide Number Placeholder 1">
            <a:extLst>
              <a:ext uri="{FF2B5EF4-FFF2-40B4-BE49-F238E27FC236}">
                <a16:creationId xmlns:a16="http://schemas.microsoft.com/office/drawing/2014/main" id="{E4D0C87E-682A-FF35-F17C-A1A4B8231EB5}"/>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120</a:t>
            </a:fld>
            <a:endParaRPr lang="en-MY" dirty="0"/>
          </a:p>
        </p:txBody>
      </p:sp>
    </p:spTree>
    <p:extLst>
      <p:ext uri="{BB962C8B-B14F-4D97-AF65-F5344CB8AC3E}">
        <p14:creationId xmlns:p14="http://schemas.microsoft.com/office/powerpoint/2010/main" val="268976300"/>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A72EB8-C424-EA86-F48D-6260318E5146}"/>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C10E1E2-BD1A-386D-3CF4-2E48EDA396F0}"/>
              </a:ext>
            </a:extLst>
          </p:cNvPr>
          <p:cNvSpPr txBox="1"/>
          <p:nvPr/>
        </p:nvSpPr>
        <p:spPr>
          <a:xfrm>
            <a:off x="1232621" y="353143"/>
            <a:ext cx="9715590"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Examples</a:t>
            </a:r>
          </a:p>
        </p:txBody>
      </p:sp>
      <p:sp>
        <p:nvSpPr>
          <p:cNvPr id="5" name="Slide Number Placeholder 1">
            <a:extLst>
              <a:ext uri="{FF2B5EF4-FFF2-40B4-BE49-F238E27FC236}">
                <a16:creationId xmlns:a16="http://schemas.microsoft.com/office/drawing/2014/main" id="{C121DA2B-5CD0-0139-B2FC-FD37988A6E87}"/>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121</a:t>
            </a:fld>
            <a:endParaRPr lang="en-MY" dirty="0"/>
          </a:p>
        </p:txBody>
      </p:sp>
      <p:pic>
        <p:nvPicPr>
          <p:cNvPr id="2" name="Content Placeholder 5" descr="An illustration of an infographic showing how avatars of the band ABBA were created.&#10;">
            <a:extLst>
              <a:ext uri="{FF2B5EF4-FFF2-40B4-BE49-F238E27FC236}">
                <a16:creationId xmlns:a16="http://schemas.microsoft.com/office/drawing/2014/main" id="{810CF16C-6229-1610-48DF-F2D289CF288A}"/>
              </a:ext>
            </a:extLst>
          </p:cNvPr>
          <p:cNvPicPr>
            <a:picLocks noChangeAspect="1"/>
          </p:cNvPicPr>
          <p:nvPr/>
        </p:nvPicPr>
        <p:blipFill>
          <a:blip r:embed="rId2"/>
          <a:stretch>
            <a:fillRect/>
          </a:stretch>
        </p:blipFill>
        <p:spPr>
          <a:xfrm>
            <a:off x="979150" y="1183219"/>
            <a:ext cx="3483811" cy="5091725"/>
          </a:xfrm>
          <a:prstGeom prst="rect">
            <a:avLst/>
          </a:prstGeom>
        </p:spPr>
      </p:pic>
      <p:sp>
        <p:nvSpPr>
          <p:cNvPr id="3" name="Rectangle 2">
            <a:extLst>
              <a:ext uri="{FF2B5EF4-FFF2-40B4-BE49-F238E27FC236}">
                <a16:creationId xmlns:a16="http://schemas.microsoft.com/office/drawing/2014/main" id="{D4B0DDE7-B4A8-B91A-F5F4-74EBBB77CC3D}"/>
              </a:ext>
              <a:ext uri="{C183D7F6-B498-43B3-948B-1728B52AA6E4}">
                <adec:decorative xmlns:adec="http://schemas.microsoft.com/office/drawing/2017/decorative" val="0"/>
              </a:ext>
            </a:extLst>
          </p:cNvPr>
          <p:cNvSpPr/>
          <p:nvPr/>
        </p:nvSpPr>
        <p:spPr>
          <a:xfrm>
            <a:off x="1232621" y="6335580"/>
            <a:ext cx="3486195" cy="338554"/>
          </a:xfrm>
          <a:prstGeom prst="rect">
            <a:avLst/>
          </a:prstGeom>
        </p:spPr>
        <p:txBody>
          <a:bodyPr wrap="square">
            <a:spAutoFit/>
          </a:bodyPr>
          <a:lstStyle/>
          <a:p>
            <a:r>
              <a:rPr lang="en-US" sz="1600" dirty="0">
                <a:solidFill>
                  <a:schemeClr val="tx1">
                    <a:lumMod val="65000"/>
                    <a:lumOff val="35000"/>
                  </a:schemeClr>
                </a:solidFill>
              </a:rPr>
              <a:t>ABBA’s holographic projections</a:t>
            </a:r>
          </a:p>
        </p:txBody>
      </p:sp>
      <p:pic>
        <p:nvPicPr>
          <p:cNvPr id="1026" name="Picture 2">
            <a:extLst>
              <a:ext uri="{FF2B5EF4-FFF2-40B4-BE49-F238E27FC236}">
                <a16:creationId xmlns:a16="http://schemas.microsoft.com/office/drawing/2014/main" id="{271FCECC-EC89-6CD7-C22A-1DCA9635AB1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702" t="34005" r="25159" b="6782"/>
          <a:stretch/>
        </p:blipFill>
        <p:spPr bwMode="auto">
          <a:xfrm>
            <a:off x="4958312" y="1417754"/>
            <a:ext cx="6478622" cy="4060871"/>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5ACC7897-9F87-EE91-C2AE-D13AFC1ACC8A}"/>
              </a:ext>
              <a:ext uri="{C183D7F6-B498-43B3-948B-1728B52AA6E4}">
                <adec:decorative xmlns:adec="http://schemas.microsoft.com/office/drawing/2017/decorative" val="0"/>
              </a:ext>
            </a:extLst>
          </p:cNvPr>
          <p:cNvSpPr/>
          <p:nvPr/>
        </p:nvSpPr>
        <p:spPr>
          <a:xfrm>
            <a:off x="7055794" y="5478625"/>
            <a:ext cx="3486195" cy="338554"/>
          </a:xfrm>
          <a:prstGeom prst="rect">
            <a:avLst/>
          </a:prstGeom>
        </p:spPr>
        <p:txBody>
          <a:bodyPr wrap="square">
            <a:spAutoFit/>
          </a:bodyPr>
          <a:lstStyle/>
          <a:p>
            <a:r>
              <a:rPr lang="en-US" sz="1600" dirty="0">
                <a:solidFill>
                  <a:schemeClr val="tx1">
                    <a:lumMod val="65000"/>
                    <a:lumOff val="35000"/>
                  </a:schemeClr>
                </a:solidFill>
              </a:rPr>
              <a:t>UTM’s </a:t>
            </a:r>
            <a:r>
              <a:rPr lang="en-US" sz="1600" dirty="0" err="1">
                <a:solidFill>
                  <a:schemeClr val="tx1">
                    <a:lumMod val="65000"/>
                    <a:lumOff val="35000"/>
                  </a:schemeClr>
                </a:solidFill>
              </a:rPr>
              <a:t>Holo</a:t>
            </a:r>
            <a:r>
              <a:rPr lang="en-US" sz="1600" dirty="0">
                <a:solidFill>
                  <a:schemeClr val="tx1">
                    <a:lumMod val="65000"/>
                    <a:lumOff val="35000"/>
                  </a:schemeClr>
                </a:solidFill>
              </a:rPr>
              <a:t> Professor</a:t>
            </a:r>
          </a:p>
        </p:txBody>
      </p:sp>
    </p:spTree>
    <p:extLst>
      <p:ext uri="{BB962C8B-B14F-4D97-AF65-F5344CB8AC3E}">
        <p14:creationId xmlns:p14="http://schemas.microsoft.com/office/powerpoint/2010/main" val="3137359861"/>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DF28E6-1EBD-8238-F471-4ADE2745D5D3}"/>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A6C8D071-7A43-594E-8B10-511860571441}"/>
              </a:ext>
            </a:extLst>
          </p:cNvPr>
          <p:cNvSpPr txBox="1"/>
          <p:nvPr/>
        </p:nvSpPr>
        <p:spPr>
          <a:xfrm>
            <a:off x="698263" y="471814"/>
            <a:ext cx="10784304"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Research and Design</a:t>
            </a:r>
          </a:p>
          <a:p>
            <a:pPr algn="ctr"/>
            <a:r>
              <a:rPr lang="en-US" sz="4400" dirty="0">
                <a:solidFill>
                  <a:schemeClr val="tx1">
                    <a:lumMod val="75000"/>
                    <a:lumOff val="25000"/>
                  </a:schemeClr>
                </a:solidFill>
                <a:latin typeface="+mj-lt"/>
              </a:rPr>
              <a:t>Considerations</a:t>
            </a:r>
          </a:p>
        </p:txBody>
      </p:sp>
      <p:sp>
        <p:nvSpPr>
          <p:cNvPr id="24" name="Rectangle 23">
            <a:extLst>
              <a:ext uri="{FF2B5EF4-FFF2-40B4-BE49-F238E27FC236}">
                <a16:creationId xmlns:a16="http://schemas.microsoft.com/office/drawing/2014/main" id="{C2351A22-58D9-FABD-26D0-47087DC2711E}"/>
              </a:ext>
            </a:extLst>
          </p:cNvPr>
          <p:cNvSpPr/>
          <p:nvPr/>
        </p:nvSpPr>
        <p:spPr>
          <a:xfrm>
            <a:off x="1035385" y="2302102"/>
            <a:ext cx="10110060"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What is the best way to represent people in virtual spaces so that they feel comfortable, are engaging to interact with, feel natural and do not appear creepy?</a:t>
            </a:r>
          </a:p>
          <a:p>
            <a:pPr algn="just">
              <a:lnSpc>
                <a:spcPct val="150000"/>
              </a:lnSpc>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Design considerations include what size the holographs should be and how other’s viewing them can interact and communicate with those being projected into their space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E9CAED0F-39D4-7C59-B352-FB48676253AC}"/>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122</a:t>
            </a:fld>
            <a:endParaRPr lang="en-MY" dirty="0"/>
          </a:p>
        </p:txBody>
      </p:sp>
    </p:spTree>
    <p:extLst>
      <p:ext uri="{BB962C8B-B14F-4D97-AF65-F5344CB8AC3E}">
        <p14:creationId xmlns:p14="http://schemas.microsoft.com/office/powerpoint/2010/main" val="254926725"/>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02A8BC-E7DC-CE91-1B69-1F7BF6807753}"/>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073DB805-C64C-9C2D-0863-0F2A0C556084}"/>
              </a:ext>
            </a:extLst>
          </p:cNvPr>
          <p:cNvSpPr txBox="1"/>
          <p:nvPr/>
        </p:nvSpPr>
        <p:spPr>
          <a:xfrm>
            <a:off x="7186692" y="1782972"/>
            <a:ext cx="4473418" cy="1754326"/>
          </a:xfrm>
          <a:prstGeom prst="rect">
            <a:avLst/>
          </a:prstGeom>
          <a:noFill/>
        </p:spPr>
        <p:txBody>
          <a:bodyPr wrap="square" rtlCol="0">
            <a:spAutoFit/>
          </a:bodyPr>
          <a:lstStyle/>
          <a:p>
            <a:pPr algn="ctr"/>
            <a:r>
              <a:rPr lang="en-US" sz="5400" b="1" kern="0" dirty="0">
                <a:solidFill>
                  <a:schemeClr val="tx1">
                    <a:lumMod val="85000"/>
                    <a:lumOff val="15000"/>
                  </a:schemeClr>
                </a:solidFill>
                <a:latin typeface="+mj-lt"/>
              </a:rPr>
              <a:t>NUI AND</a:t>
            </a:r>
          </a:p>
          <a:p>
            <a:pPr algn="ctr"/>
            <a:r>
              <a:rPr lang="en-US" sz="5400" b="1" kern="0" dirty="0">
                <a:solidFill>
                  <a:srgbClr val="C04C4C"/>
                </a:solidFill>
                <a:latin typeface="+mj-lt"/>
              </a:rPr>
              <a:t>BEYOND</a:t>
            </a:r>
          </a:p>
        </p:txBody>
      </p:sp>
      <p:sp>
        <p:nvSpPr>
          <p:cNvPr id="2" name="Slide Number Placeholder 1">
            <a:extLst>
              <a:ext uri="{FF2B5EF4-FFF2-40B4-BE49-F238E27FC236}">
                <a16:creationId xmlns:a16="http://schemas.microsoft.com/office/drawing/2014/main" id="{29D211F7-732C-32E7-D927-1F49F2EA7E53}"/>
              </a:ext>
            </a:extLst>
          </p:cNvPr>
          <p:cNvSpPr>
            <a:spLocks noGrp="1"/>
          </p:cNvSpPr>
          <p:nvPr>
            <p:ph type="sldNum" sz="quarter" idx="11"/>
          </p:nvPr>
        </p:nvSpPr>
        <p:spPr/>
        <p:txBody>
          <a:bodyPr/>
          <a:lstStyle/>
          <a:p>
            <a:fld id="{7737D3DD-0AB3-4F16-99FA-6262B2B4036D}" type="slidenum">
              <a:rPr lang="en-MY" smtClean="0"/>
              <a:t>123</a:t>
            </a:fld>
            <a:endParaRPr lang="en-MY"/>
          </a:p>
        </p:txBody>
      </p:sp>
    </p:spTree>
    <p:extLst>
      <p:ext uri="{BB962C8B-B14F-4D97-AF65-F5344CB8AC3E}">
        <p14:creationId xmlns:p14="http://schemas.microsoft.com/office/powerpoint/2010/main" val="2454090258"/>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0575C7-0D47-A131-5A52-2389729C0610}"/>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1A846845-8F91-C4DA-CE42-2A9D897ED04A}"/>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From GUIs to Natural Interfaces</a:t>
            </a:r>
          </a:p>
        </p:txBody>
      </p:sp>
      <p:sp>
        <p:nvSpPr>
          <p:cNvPr id="24" name="Rectangle 23">
            <a:extLst>
              <a:ext uri="{FF2B5EF4-FFF2-40B4-BE49-F238E27FC236}">
                <a16:creationId xmlns:a16="http://schemas.microsoft.com/office/drawing/2014/main" id="{343A1CDE-F752-5681-27DB-96E16CFA2975}"/>
              </a:ext>
            </a:extLst>
          </p:cNvPr>
          <p:cNvSpPr/>
          <p:nvPr/>
        </p:nvSpPr>
        <p:spPr>
          <a:xfrm>
            <a:off x="759657" y="1732716"/>
            <a:ext cx="10661515"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Interfaces have shifted from screen-based to more embodied, intuitive forms. NUIs aim to reduce the cognitive load by leveraging skills we already use in the real world.</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Traditional interfaces from GUI → mobile → touch → wearables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Emerging trends include holographic and smart interfaces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Future direction requires more </a:t>
            </a:r>
            <a:r>
              <a:rPr lang="en-US" sz="2000" b="1" dirty="0">
                <a:solidFill>
                  <a:schemeClr val="tx1">
                    <a:lumMod val="65000"/>
                    <a:lumOff val="35000"/>
                  </a:schemeClr>
                </a:solidFill>
              </a:rPr>
              <a:t>natural</a:t>
            </a:r>
            <a:r>
              <a:rPr lang="en-US" sz="2000" dirty="0">
                <a:solidFill>
                  <a:schemeClr val="tx1">
                    <a:lumMod val="65000"/>
                    <a:lumOff val="35000"/>
                  </a:schemeClr>
                </a:solidFill>
              </a:rPr>
              <a:t> interactions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Natural User Interfaces (NUIs):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Interact using voice, hands, gestures, facial expressions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Aim to replicate real-world human interaction</a:t>
            </a:r>
          </a:p>
        </p:txBody>
      </p:sp>
      <p:sp>
        <p:nvSpPr>
          <p:cNvPr id="4" name="Slide Number Placeholder 1">
            <a:extLst>
              <a:ext uri="{FF2B5EF4-FFF2-40B4-BE49-F238E27FC236}">
                <a16:creationId xmlns:a16="http://schemas.microsoft.com/office/drawing/2014/main" id="{068D77D4-111D-CA0C-AF1B-5BD782FCD185}"/>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124</a:t>
            </a:fld>
            <a:endParaRPr lang="en-MY" dirty="0"/>
          </a:p>
        </p:txBody>
      </p:sp>
    </p:spTree>
    <p:extLst>
      <p:ext uri="{BB962C8B-B14F-4D97-AF65-F5344CB8AC3E}">
        <p14:creationId xmlns:p14="http://schemas.microsoft.com/office/powerpoint/2010/main" val="408268046"/>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54CCDF-FB5F-6051-F2AE-12A6C2FAAFEC}"/>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B56AC0FF-94A8-7447-AFF6-E8D652A2B6A1}"/>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The Challenges with Naturalness</a:t>
            </a:r>
          </a:p>
        </p:txBody>
      </p:sp>
      <p:sp>
        <p:nvSpPr>
          <p:cNvPr id="24" name="Rectangle 23">
            <a:extLst>
              <a:ext uri="{FF2B5EF4-FFF2-40B4-BE49-F238E27FC236}">
                <a16:creationId xmlns:a16="http://schemas.microsoft.com/office/drawing/2014/main" id="{0A7428FB-814B-9681-EEC8-FFC7C4E9D090}"/>
              </a:ext>
            </a:extLst>
          </p:cNvPr>
          <p:cNvSpPr/>
          <p:nvPr/>
        </p:nvSpPr>
        <p:spPr>
          <a:xfrm>
            <a:off x="759657" y="1155635"/>
            <a:ext cx="10661515" cy="5363007"/>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Even 'natural' gestures can feel unnatural depending on context. Simplicity works best. More complex tasks may need a hybrid of natural and traditional inputs.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NUIs should be intuitive—but context matters:</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Is it easier to say 'open' or flick a switch?</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Raising arms to change a TV channel vs pressing a button</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Don Norman’s naturalness depends on:</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Required learning</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Task complexity</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Need for speed &amp; precision</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Example: sensor-based faucets work well with limited functions</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But complex gestures for flow/temp? Less intuitive</a:t>
            </a:r>
          </a:p>
        </p:txBody>
      </p:sp>
      <p:sp>
        <p:nvSpPr>
          <p:cNvPr id="4" name="Slide Number Placeholder 1">
            <a:extLst>
              <a:ext uri="{FF2B5EF4-FFF2-40B4-BE49-F238E27FC236}">
                <a16:creationId xmlns:a16="http://schemas.microsoft.com/office/drawing/2014/main" id="{D2DF468F-BA32-9FCF-7F2B-2FE7DF5879E2}"/>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125</a:t>
            </a:fld>
            <a:endParaRPr lang="en-MY" dirty="0"/>
          </a:p>
        </p:txBody>
      </p:sp>
    </p:spTree>
    <p:extLst>
      <p:ext uri="{BB962C8B-B14F-4D97-AF65-F5344CB8AC3E}">
        <p14:creationId xmlns:p14="http://schemas.microsoft.com/office/powerpoint/2010/main" val="3408006514"/>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7213A2-32B2-0D0A-7DA9-6C99494B42A8}"/>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D080FB1A-6193-D41D-89A1-374A30838023}"/>
              </a:ext>
            </a:extLst>
          </p:cNvPr>
          <p:cNvSpPr txBox="1"/>
          <p:nvPr/>
        </p:nvSpPr>
        <p:spPr>
          <a:xfrm>
            <a:off x="374244" y="374537"/>
            <a:ext cx="11432342"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Beyond Natural: Smart, Inclusive, Adaptive</a:t>
            </a:r>
          </a:p>
        </p:txBody>
      </p:sp>
      <p:sp>
        <p:nvSpPr>
          <p:cNvPr id="24" name="Rectangle 23">
            <a:extLst>
              <a:ext uri="{FF2B5EF4-FFF2-40B4-BE49-F238E27FC236}">
                <a16:creationId xmlns:a16="http://schemas.microsoft.com/office/drawing/2014/main" id="{1FDC6A4A-C5C4-137A-115A-A6606B809B8B}"/>
              </a:ext>
            </a:extLst>
          </p:cNvPr>
          <p:cNvSpPr/>
          <p:nvPr/>
        </p:nvSpPr>
        <p:spPr>
          <a:xfrm>
            <a:off x="759657" y="1821087"/>
            <a:ext cx="10661515" cy="4397358"/>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Interfaces of the future won’t just be natural—they’ll be smart, inclusive, and adaptive. </a:t>
            </a:r>
          </a:p>
          <a:p>
            <a:pPr marL="800100" lvl="1" indent="-342900" algn="just">
              <a:lnSpc>
                <a:spcPct val="150000"/>
              </a:lnSpc>
              <a:buFont typeface="Arial" panose="020B0604020202020204" pitchFamily="34" charset="0"/>
              <a:buChar char="•"/>
            </a:pPr>
            <a:r>
              <a:rPr lang="en-US" sz="1600" dirty="0">
                <a:solidFill>
                  <a:schemeClr val="tx1">
                    <a:lumMod val="65000"/>
                    <a:lumOff val="35000"/>
                  </a:schemeClr>
                </a:solidFill>
              </a:rPr>
              <a:t>Gestural/voice interfaces enhance accessibility</a:t>
            </a:r>
          </a:p>
          <a:p>
            <a:pPr marL="1257300" lvl="2" indent="-342900" algn="just">
              <a:lnSpc>
                <a:spcPct val="150000"/>
              </a:lnSpc>
              <a:buFont typeface="Arial" panose="020B0604020202020204" pitchFamily="34" charset="0"/>
              <a:buChar char="•"/>
            </a:pPr>
            <a:r>
              <a:rPr lang="en-US" sz="1600" dirty="0">
                <a:solidFill>
                  <a:schemeClr val="tx1">
                    <a:lumMod val="65000"/>
                    <a:lumOff val="35000"/>
                  </a:schemeClr>
                </a:solidFill>
              </a:rPr>
              <a:t>e.g., iPhone </a:t>
            </a:r>
            <a:r>
              <a:rPr lang="en-US" sz="1600" dirty="0" err="1">
                <a:solidFill>
                  <a:schemeClr val="tx1">
                    <a:lumMod val="65000"/>
                    <a:lumOff val="35000"/>
                  </a:schemeClr>
                </a:solidFill>
              </a:rPr>
              <a:t>VoiceOver</a:t>
            </a:r>
            <a:r>
              <a:rPr lang="en-US" sz="1600" dirty="0">
                <a:solidFill>
                  <a:schemeClr val="tx1">
                    <a:lumMod val="65000"/>
                    <a:lumOff val="35000"/>
                  </a:schemeClr>
                </a:solidFill>
              </a:rPr>
              <a:t> for visually impaired</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Brain-Computer Interfaces (BCIs): powerful but unnatural</a:t>
            </a:r>
          </a:p>
          <a:p>
            <a:pPr marL="1257300" lvl="2" indent="-342900" algn="just">
              <a:lnSpc>
                <a:spcPct val="150000"/>
              </a:lnSpc>
              <a:buFont typeface="Arial" panose="020B0604020202020204" pitchFamily="34" charset="0"/>
              <a:buChar char="•"/>
            </a:pPr>
            <a:r>
              <a:rPr lang="en-US" sz="1600" dirty="0">
                <a:solidFill>
                  <a:schemeClr val="tx1">
                    <a:lumMod val="65000"/>
                    <a:lumOff val="35000"/>
                  </a:schemeClr>
                </a:solidFill>
              </a:rPr>
              <a:t> Require significant training</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Combining sensors (brain, body, environment) enables:</a:t>
            </a:r>
          </a:p>
          <a:p>
            <a:pPr marL="1257300" lvl="2" indent="-342900" algn="just">
              <a:lnSpc>
                <a:spcPct val="150000"/>
              </a:lnSpc>
              <a:buFont typeface="Arial" panose="020B0604020202020204" pitchFamily="34" charset="0"/>
              <a:buChar char="•"/>
            </a:pPr>
            <a:r>
              <a:rPr lang="en-US" sz="1600" dirty="0">
                <a:solidFill>
                  <a:schemeClr val="tx1">
                    <a:lumMod val="65000"/>
                    <a:lumOff val="35000"/>
                  </a:schemeClr>
                </a:solidFill>
              </a:rPr>
              <a:t>Real-time emotional/cognitive adaptation</a:t>
            </a:r>
          </a:p>
          <a:p>
            <a:pPr marL="1257300" lvl="2" indent="-342900" algn="just">
              <a:lnSpc>
                <a:spcPct val="150000"/>
              </a:lnSpc>
              <a:buFont typeface="Arial" panose="020B0604020202020204" pitchFamily="34" charset="0"/>
              <a:buChar char="•"/>
            </a:pPr>
            <a:r>
              <a:rPr lang="en-US" sz="1600" dirty="0">
                <a:solidFill>
                  <a:schemeClr val="tx1">
                    <a:lumMod val="65000"/>
                    <a:lumOff val="35000"/>
                  </a:schemeClr>
                </a:solidFill>
              </a:rPr>
              <a:t>Continuous &amp; discrete inputs</a:t>
            </a: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Merging sensor tech with AI opens up entirely new possibilities for human-computer collaboration.</a:t>
            </a:r>
          </a:p>
          <a:p>
            <a:pPr marL="1257300" lvl="2" indent="-342900" algn="just">
              <a:lnSpc>
                <a:spcPct val="150000"/>
              </a:lnSpc>
              <a:buFont typeface="Arial" panose="020B0604020202020204" pitchFamily="34" charset="0"/>
              <a:buChar char="•"/>
            </a:pPr>
            <a:r>
              <a:rPr lang="en-US" sz="1600" dirty="0">
                <a:solidFill>
                  <a:schemeClr val="tx1">
                    <a:lumMod val="65000"/>
                    <a:lumOff val="35000"/>
                  </a:schemeClr>
                </a:solidFill>
              </a:rPr>
              <a:t>AI empowers systems to collaborate with users</a:t>
            </a:r>
          </a:p>
        </p:txBody>
      </p:sp>
      <p:sp>
        <p:nvSpPr>
          <p:cNvPr id="4" name="Slide Number Placeholder 1">
            <a:extLst>
              <a:ext uri="{FF2B5EF4-FFF2-40B4-BE49-F238E27FC236}">
                <a16:creationId xmlns:a16="http://schemas.microsoft.com/office/drawing/2014/main" id="{9BDA7532-AAC8-709D-80F5-303B7DB96F2C}"/>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126</a:t>
            </a:fld>
            <a:endParaRPr lang="en-MY" dirty="0"/>
          </a:p>
        </p:txBody>
      </p:sp>
    </p:spTree>
    <p:extLst>
      <p:ext uri="{BB962C8B-B14F-4D97-AF65-F5344CB8AC3E}">
        <p14:creationId xmlns:p14="http://schemas.microsoft.com/office/powerpoint/2010/main" val="1681966915"/>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618C13-9912-99E3-4D85-B4BA37DFA816}"/>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EB530667-E6A5-B5D7-4ACF-CDFF5C8D25FA}"/>
              </a:ext>
            </a:extLst>
          </p:cNvPr>
          <p:cNvSpPr txBox="1"/>
          <p:nvPr/>
        </p:nvSpPr>
        <p:spPr>
          <a:xfrm>
            <a:off x="7186692" y="1782972"/>
            <a:ext cx="4473418" cy="1754326"/>
          </a:xfrm>
          <a:prstGeom prst="rect">
            <a:avLst/>
          </a:prstGeom>
          <a:noFill/>
        </p:spPr>
        <p:txBody>
          <a:bodyPr wrap="square" rtlCol="0">
            <a:spAutoFit/>
          </a:bodyPr>
          <a:lstStyle/>
          <a:p>
            <a:pPr algn="ctr"/>
            <a:r>
              <a:rPr lang="en-US" sz="5400" b="1" kern="0" dirty="0">
                <a:solidFill>
                  <a:schemeClr val="tx1">
                    <a:lumMod val="85000"/>
                    <a:lumOff val="15000"/>
                  </a:schemeClr>
                </a:solidFill>
                <a:latin typeface="+mj-lt"/>
              </a:rPr>
              <a:t>WHICH</a:t>
            </a:r>
          </a:p>
          <a:p>
            <a:pPr algn="ctr"/>
            <a:r>
              <a:rPr lang="en-US" sz="5400" b="1" kern="0" dirty="0">
                <a:solidFill>
                  <a:srgbClr val="C04C4C"/>
                </a:solidFill>
                <a:latin typeface="+mj-lt"/>
              </a:rPr>
              <a:t>INTERFACE?</a:t>
            </a:r>
          </a:p>
        </p:txBody>
      </p:sp>
      <p:sp>
        <p:nvSpPr>
          <p:cNvPr id="2" name="Slide Number Placeholder 1">
            <a:extLst>
              <a:ext uri="{FF2B5EF4-FFF2-40B4-BE49-F238E27FC236}">
                <a16:creationId xmlns:a16="http://schemas.microsoft.com/office/drawing/2014/main" id="{2E41AB31-2344-B8A2-EF80-813CD24A3966}"/>
              </a:ext>
            </a:extLst>
          </p:cNvPr>
          <p:cNvSpPr>
            <a:spLocks noGrp="1"/>
          </p:cNvSpPr>
          <p:nvPr>
            <p:ph type="sldNum" sz="quarter" idx="11"/>
          </p:nvPr>
        </p:nvSpPr>
        <p:spPr/>
        <p:txBody>
          <a:bodyPr/>
          <a:lstStyle/>
          <a:p>
            <a:fld id="{7737D3DD-0AB3-4F16-99FA-6262B2B4036D}" type="slidenum">
              <a:rPr lang="en-MY" smtClean="0"/>
              <a:t>127</a:t>
            </a:fld>
            <a:endParaRPr lang="en-MY"/>
          </a:p>
        </p:txBody>
      </p:sp>
    </p:spTree>
    <p:extLst>
      <p:ext uri="{BB962C8B-B14F-4D97-AF65-F5344CB8AC3E}">
        <p14:creationId xmlns:p14="http://schemas.microsoft.com/office/powerpoint/2010/main" val="1025875346"/>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FF45DD-5226-FABF-7F9A-B15C0AEA017C}"/>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4B536E7D-DF33-56A0-DC20-8A30FEB64035}"/>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Which Interface?</a:t>
            </a:r>
          </a:p>
        </p:txBody>
      </p:sp>
      <p:sp>
        <p:nvSpPr>
          <p:cNvPr id="24" name="Rectangle 23">
            <a:extLst>
              <a:ext uri="{FF2B5EF4-FFF2-40B4-BE49-F238E27FC236}">
                <a16:creationId xmlns:a16="http://schemas.microsoft.com/office/drawing/2014/main" id="{C27C1B92-0CE9-CC51-2B5F-925C5C394631}"/>
              </a:ext>
            </a:extLst>
          </p:cNvPr>
          <p:cNvSpPr/>
          <p:nvPr/>
        </p:nvSpPr>
        <p:spPr>
          <a:xfrm>
            <a:off x="759657" y="1501883"/>
            <a:ext cx="10661515"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Which interface to use will depend on task, users, context, cost, robustness, and so on</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Is multimedia better than tangible interfaces for learning?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Is speech as effective as a command-based interface?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Is a multimodal interface more effective than a mono-modal interface?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Will wearable interfaces be better than mobile interfaces for helping people to find information in foreign cities?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Are virtual environments the ultimate interface for playing games?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Are shareable interfaces better at supporting communication and collaboration compared with using networked desktop PCs? </a:t>
            </a:r>
          </a:p>
        </p:txBody>
      </p:sp>
      <p:sp>
        <p:nvSpPr>
          <p:cNvPr id="4" name="Slide Number Placeholder 1">
            <a:extLst>
              <a:ext uri="{FF2B5EF4-FFF2-40B4-BE49-F238E27FC236}">
                <a16:creationId xmlns:a16="http://schemas.microsoft.com/office/drawing/2014/main" id="{5343DEFC-171C-5925-39DE-C69664CFE1F0}"/>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128</a:t>
            </a:fld>
            <a:endParaRPr lang="en-MY" dirty="0"/>
          </a:p>
        </p:txBody>
      </p:sp>
    </p:spTree>
    <p:extLst>
      <p:ext uri="{BB962C8B-B14F-4D97-AF65-F5344CB8AC3E}">
        <p14:creationId xmlns:p14="http://schemas.microsoft.com/office/powerpoint/2010/main" val="1683398305"/>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17CF49-0680-C4B2-1E04-D96075BA2128}"/>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8D75A84E-835D-FDD8-ADCA-E831D1EDC9A1}"/>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Summary</a:t>
            </a:r>
          </a:p>
        </p:txBody>
      </p:sp>
      <p:sp>
        <p:nvSpPr>
          <p:cNvPr id="24" name="Rectangle 23">
            <a:extLst>
              <a:ext uri="{FF2B5EF4-FFF2-40B4-BE49-F238E27FC236}">
                <a16:creationId xmlns:a16="http://schemas.microsoft.com/office/drawing/2014/main" id="{7BD25D9B-2F96-5E5D-4C5C-9465C7851E3E}"/>
              </a:ext>
            </a:extLst>
          </p:cNvPr>
          <p:cNvSpPr/>
          <p:nvPr/>
        </p:nvSpPr>
        <p:spPr>
          <a:xfrm>
            <a:off x="759657" y="1501883"/>
            <a:ext cx="10661515" cy="513217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Many innovative interfaces have emerged in the last 30 years, including speech, wearable, mobile, brain, and tangible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This raises many design and research questions as to decide which to use</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For example, how best to represent information to the user so that they can carry out ongoing activity or task</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New smart interfaces that are context-aware and monitor people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Raising new ethical issues concerned with what data is being collected and what it is used for </a:t>
            </a:r>
          </a:p>
        </p:txBody>
      </p:sp>
      <p:sp>
        <p:nvSpPr>
          <p:cNvPr id="4" name="Slide Number Placeholder 1">
            <a:extLst>
              <a:ext uri="{FF2B5EF4-FFF2-40B4-BE49-F238E27FC236}">
                <a16:creationId xmlns:a16="http://schemas.microsoft.com/office/drawing/2014/main" id="{FA09E838-2EA7-16FB-CE7B-506DE6F7DB0B}"/>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129</a:t>
            </a:fld>
            <a:endParaRPr lang="en-MY" dirty="0"/>
          </a:p>
        </p:txBody>
      </p:sp>
    </p:spTree>
    <p:extLst>
      <p:ext uri="{BB962C8B-B14F-4D97-AF65-F5344CB8AC3E}">
        <p14:creationId xmlns:p14="http://schemas.microsoft.com/office/powerpoint/2010/main" val="13230194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332DF9-19CE-274B-90A4-611FA4697388}"/>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9611AB3-35CB-7E13-6907-F873BE66910B}"/>
              </a:ext>
            </a:extLst>
          </p:cNvPr>
          <p:cNvSpPr txBox="1"/>
          <p:nvPr/>
        </p:nvSpPr>
        <p:spPr>
          <a:xfrm>
            <a:off x="594288" y="460230"/>
            <a:ext cx="10992256"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Selecting a country from a scrolling window</a:t>
            </a:r>
          </a:p>
        </p:txBody>
      </p:sp>
      <p:sp>
        <p:nvSpPr>
          <p:cNvPr id="5" name="Slide Number Placeholder 1">
            <a:extLst>
              <a:ext uri="{FF2B5EF4-FFF2-40B4-BE49-F238E27FC236}">
                <a16:creationId xmlns:a16="http://schemas.microsoft.com/office/drawing/2014/main" id="{2C9D19DB-62BF-8DCD-4E90-26C9D077BDE4}"/>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13</a:t>
            </a:fld>
            <a:endParaRPr lang="en-MY" dirty="0"/>
          </a:p>
        </p:txBody>
      </p:sp>
      <p:pic>
        <p:nvPicPr>
          <p:cNvPr id="2" name="Picture 1" descr="Snapshot of a scrolling menu of country names.&#10;">
            <a:extLst>
              <a:ext uri="{FF2B5EF4-FFF2-40B4-BE49-F238E27FC236}">
                <a16:creationId xmlns:a16="http://schemas.microsoft.com/office/drawing/2014/main" id="{302A4CF7-9429-6184-3A62-8EC557DC256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597325" y="1906780"/>
            <a:ext cx="6986182" cy="4382242"/>
          </a:xfrm>
          <a:prstGeom prst="rect">
            <a:avLst/>
          </a:prstGeom>
        </p:spPr>
      </p:pic>
    </p:spTree>
    <p:extLst>
      <p:ext uri="{BB962C8B-B14F-4D97-AF65-F5344CB8AC3E}">
        <p14:creationId xmlns:p14="http://schemas.microsoft.com/office/powerpoint/2010/main" val="434667922"/>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65482A-B89F-B807-62BD-5E57997EE36B}"/>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93AEA69B-2923-08BF-2DBB-F510F6257047}"/>
              </a:ext>
            </a:extLst>
          </p:cNvPr>
          <p:cNvSpPr txBox="1"/>
          <p:nvPr/>
        </p:nvSpPr>
        <p:spPr>
          <a:xfrm>
            <a:off x="1903524" y="408583"/>
            <a:ext cx="7999108" cy="769441"/>
          </a:xfrm>
          <a:prstGeom prst="rect">
            <a:avLst/>
          </a:prstGeom>
          <a:noFill/>
        </p:spPr>
        <p:txBody>
          <a:bodyPr wrap="square" rtlCol="0">
            <a:spAutoFit/>
          </a:bodyPr>
          <a:lstStyle/>
          <a:p>
            <a:pPr algn="ctr"/>
            <a:r>
              <a:rPr lang="en-US" sz="4400" b="1" dirty="0">
                <a:solidFill>
                  <a:schemeClr val="tx1">
                    <a:lumMod val="75000"/>
                    <a:lumOff val="25000"/>
                  </a:schemeClr>
                </a:solidFill>
                <a:latin typeface="+mj-lt"/>
              </a:rPr>
              <a:t>In-depth Activity</a:t>
            </a:r>
          </a:p>
        </p:txBody>
      </p:sp>
      <p:sp>
        <p:nvSpPr>
          <p:cNvPr id="24" name="Rectangle 23">
            <a:extLst>
              <a:ext uri="{FF2B5EF4-FFF2-40B4-BE49-F238E27FC236}">
                <a16:creationId xmlns:a16="http://schemas.microsoft.com/office/drawing/2014/main" id="{715EE004-69A4-5032-DA56-E52938DC7376}"/>
              </a:ext>
            </a:extLst>
          </p:cNvPr>
          <p:cNvSpPr/>
          <p:nvPr/>
        </p:nvSpPr>
        <p:spPr>
          <a:xfrm>
            <a:off x="400616" y="1132905"/>
            <a:ext cx="9502016" cy="5559214"/>
          </a:xfrm>
          <a:prstGeom prst="rect">
            <a:avLst/>
          </a:prstGeom>
        </p:spPr>
        <p:txBody>
          <a:bodyPr wrap="square">
            <a:spAutoFit/>
          </a:bodyPr>
          <a:lstStyle/>
          <a:p>
            <a:pPr algn="just">
              <a:lnSpc>
                <a:spcPct val="150000"/>
              </a:lnSpc>
            </a:pPr>
            <a:r>
              <a:rPr lang="en-US" sz="1600" dirty="0">
                <a:solidFill>
                  <a:schemeClr val="tx1">
                    <a:lumMod val="65000"/>
                    <a:lumOff val="35000"/>
                  </a:schemeClr>
                </a:solidFill>
              </a:rPr>
              <a:t>Choose a game that you or someone you know plays a lot on a smartphone (for example, Candy Crush Saga, Fortnite, or Minecraft). Consider how the game could be played using different interfaces other than the smartphone’s. Select three different interfaces (for instance, tangible, wearable, and smart speaker) and describe how the game could be redesigned for each of these, taking into account the user group being targeted. For example, the tangible game could be designed for children, the wearable interface for young adults, and the smart speaker for visually impaired people.</a:t>
            </a:r>
          </a:p>
          <a:p>
            <a:pPr marL="342900" indent="-342900" algn="just">
              <a:lnSpc>
                <a:spcPct val="150000"/>
              </a:lnSpc>
              <a:buFont typeface="+mj-lt"/>
              <a:buAutoNum type="arabicPeriod"/>
            </a:pPr>
            <a:r>
              <a:rPr lang="en-US" sz="1400" dirty="0">
                <a:solidFill>
                  <a:schemeClr val="tx1">
                    <a:lumMod val="65000"/>
                    <a:lumOff val="35000"/>
                  </a:schemeClr>
                </a:solidFill>
              </a:rPr>
              <a:t>Go through the research and design considerations for each interface and consider whether they are relevant for the game setting and what considerations they raise.</a:t>
            </a:r>
          </a:p>
          <a:p>
            <a:pPr marL="342900" indent="-342900" algn="just">
              <a:lnSpc>
                <a:spcPct val="150000"/>
              </a:lnSpc>
              <a:buFont typeface="+mj-lt"/>
              <a:buAutoNum type="arabicPeriod"/>
            </a:pPr>
            <a:r>
              <a:rPr lang="en-US" sz="1400" dirty="0">
                <a:solidFill>
                  <a:schemeClr val="tx1">
                    <a:lumMod val="65000"/>
                    <a:lumOff val="35000"/>
                  </a:schemeClr>
                </a:solidFill>
              </a:rPr>
              <a:t>Describe a hypothetical scenario of how the game would be played for each of the three interfaces.</a:t>
            </a:r>
          </a:p>
          <a:p>
            <a:pPr marL="342900" indent="-342900" algn="just">
              <a:lnSpc>
                <a:spcPct val="150000"/>
              </a:lnSpc>
              <a:buFont typeface="+mj-lt"/>
              <a:buAutoNum type="arabicPeriod"/>
            </a:pPr>
            <a:r>
              <a:rPr lang="en-US" sz="1400" dirty="0">
                <a:solidFill>
                  <a:schemeClr val="tx1">
                    <a:lumMod val="65000"/>
                    <a:lumOff val="35000"/>
                  </a:schemeClr>
                </a:solidFill>
              </a:rPr>
              <a:t>Consider specific design issues that will need to be addressed. For example, how will the players interact with the game elements for each of the different interfaces—by using a pen, fingertips, voice, or other input device? How do you turn a single-player game into a multiple player one? What rules would you need to add?</a:t>
            </a:r>
          </a:p>
          <a:p>
            <a:pPr marL="342900" indent="-342900" algn="just">
              <a:lnSpc>
                <a:spcPct val="150000"/>
              </a:lnSpc>
              <a:buFont typeface="+mj-lt"/>
              <a:buAutoNum type="arabicPeriod"/>
            </a:pPr>
            <a:r>
              <a:rPr lang="en-US" sz="1400" dirty="0">
                <a:solidFill>
                  <a:schemeClr val="tx1">
                    <a:lumMod val="65000"/>
                    <a:lumOff val="35000"/>
                  </a:schemeClr>
                </a:solidFill>
              </a:rPr>
              <a:t>Compare the pros and cons of designing the game using the three different interfaces with respect to how it is played on the smartphone.</a:t>
            </a:r>
          </a:p>
        </p:txBody>
      </p:sp>
      <p:sp>
        <p:nvSpPr>
          <p:cNvPr id="4" name="Slide Number Placeholder 1">
            <a:extLst>
              <a:ext uri="{FF2B5EF4-FFF2-40B4-BE49-F238E27FC236}">
                <a16:creationId xmlns:a16="http://schemas.microsoft.com/office/drawing/2014/main" id="{4FD3BE4B-7844-B2E4-546B-0BBCBC94851D}"/>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130</a:t>
            </a:fld>
            <a:endParaRPr lang="en-MY" dirty="0"/>
          </a:p>
        </p:txBody>
      </p:sp>
      <p:pic>
        <p:nvPicPr>
          <p:cNvPr id="1026" name="Picture 2" descr="Creative Thinking icon SVG Vector &amp; PNG ...">
            <a:extLst>
              <a:ext uri="{FF2B5EF4-FFF2-40B4-BE49-F238E27FC236}">
                <a16:creationId xmlns:a16="http://schemas.microsoft.com/office/drawing/2014/main" id="{0AA496EF-CEDC-1251-8A10-A1F86FC88C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24832" y="418968"/>
            <a:ext cx="1666552" cy="1797716"/>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Creative Thinking icon SVG Vector &amp; PNG ...">
            <a:extLst>
              <a:ext uri="{FF2B5EF4-FFF2-40B4-BE49-F238E27FC236}">
                <a16:creationId xmlns:a16="http://schemas.microsoft.com/office/drawing/2014/main" id="{39117C55-C676-4742-49E8-3A29194FB9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24832" y="2303604"/>
            <a:ext cx="1666552" cy="17977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70291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4260C8-3632-7051-0B4B-BB395FF987E9}"/>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AB292977-7255-00B5-1C23-A947962B1FF3}"/>
              </a:ext>
            </a:extLst>
          </p:cNvPr>
          <p:cNvSpPr txBox="1"/>
          <p:nvPr/>
        </p:nvSpPr>
        <p:spPr>
          <a:xfrm>
            <a:off x="594288" y="460230"/>
            <a:ext cx="10992256"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Is this method better? If so, why?</a:t>
            </a:r>
          </a:p>
        </p:txBody>
      </p:sp>
      <p:sp>
        <p:nvSpPr>
          <p:cNvPr id="5" name="Slide Number Placeholder 1">
            <a:extLst>
              <a:ext uri="{FF2B5EF4-FFF2-40B4-BE49-F238E27FC236}">
                <a16:creationId xmlns:a16="http://schemas.microsoft.com/office/drawing/2014/main" id="{B151172F-1F75-F72A-0B6B-917DD6189D88}"/>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14</a:t>
            </a:fld>
            <a:endParaRPr lang="en-MY" dirty="0"/>
          </a:p>
        </p:txBody>
      </p:sp>
      <p:pic>
        <p:nvPicPr>
          <p:cNvPr id="3" name="Picture 2" descr="Snapshot of an excerpt of the listing of countries in shaded blocks in alphabetical order below a row of letters of the alphabet.">
            <a:extLst>
              <a:ext uri="{FF2B5EF4-FFF2-40B4-BE49-F238E27FC236}">
                <a16:creationId xmlns:a16="http://schemas.microsoft.com/office/drawing/2014/main" id="{C24DA92F-B320-E125-4140-1B5FAF89CFCE}"/>
              </a:ext>
              <a:ext uri="{C183D7F6-B498-43B3-948B-1728B52AA6E4}">
                <adec:decorative xmlns:adec="http://schemas.microsoft.com/office/drawing/2017/decorative" val="0"/>
              </a:ext>
            </a:extLst>
          </p:cNvPr>
          <p:cNvPicPr>
            <a:picLocks noChangeAspect="1"/>
          </p:cNvPicPr>
          <p:nvPr/>
        </p:nvPicPr>
        <p:blipFill>
          <a:blip r:embed="rId2"/>
          <a:stretch>
            <a:fillRect/>
          </a:stretch>
        </p:blipFill>
        <p:spPr>
          <a:xfrm>
            <a:off x="2204216" y="1911312"/>
            <a:ext cx="7772400" cy="3035375"/>
          </a:xfrm>
          <a:prstGeom prst="rect">
            <a:avLst/>
          </a:prstGeom>
        </p:spPr>
      </p:pic>
    </p:spTree>
    <p:extLst>
      <p:ext uri="{BB962C8B-B14F-4D97-AF65-F5344CB8AC3E}">
        <p14:creationId xmlns:p14="http://schemas.microsoft.com/office/powerpoint/2010/main" val="22750807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91D11F-C978-83F5-4E57-C504B365BAD2}"/>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FB6A51FD-BDD5-762E-5008-FD333F99CA15}"/>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Menu Styles</a:t>
            </a:r>
          </a:p>
        </p:txBody>
      </p:sp>
      <p:sp>
        <p:nvSpPr>
          <p:cNvPr id="24" name="Rectangle 23">
            <a:extLst>
              <a:ext uri="{FF2B5EF4-FFF2-40B4-BE49-F238E27FC236}">
                <a16:creationId xmlns:a16="http://schemas.microsoft.com/office/drawing/2014/main" id="{857B3274-54C9-4B56-1E15-E3D7B8177557}"/>
              </a:ext>
            </a:extLst>
          </p:cNvPr>
          <p:cNvSpPr/>
          <p:nvPr/>
        </p:nvSpPr>
        <p:spPr>
          <a:xfrm>
            <a:off x="1035385" y="1732716"/>
            <a:ext cx="10110060"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b="1" dirty="0">
                <a:solidFill>
                  <a:schemeClr val="tx1">
                    <a:lumMod val="65000"/>
                    <a:lumOff val="35000"/>
                  </a:schemeClr>
                </a:solidFill>
              </a:rPr>
              <a:t>Flat list: </a:t>
            </a:r>
            <a:r>
              <a:rPr lang="en-US" sz="2000" dirty="0">
                <a:solidFill>
                  <a:schemeClr val="tx1">
                    <a:lumMod val="65000"/>
                    <a:lumOff val="35000"/>
                  </a:schemeClr>
                </a:solidFill>
              </a:rPr>
              <a:t>Good for showing large number of options at the same time when display is small</a:t>
            </a:r>
          </a:p>
          <a:p>
            <a:pPr marL="342900" indent="-342900" algn="just">
              <a:lnSpc>
                <a:spcPct val="150000"/>
              </a:lnSpc>
              <a:buFont typeface="Arial" panose="020B0604020202020204" pitchFamily="34" charset="0"/>
              <a:buChar char="•"/>
            </a:pPr>
            <a:r>
              <a:rPr lang="en-US" sz="2000" b="1" dirty="0">
                <a:solidFill>
                  <a:schemeClr val="tx1">
                    <a:lumMod val="65000"/>
                    <a:lumOff val="35000"/>
                  </a:schemeClr>
                </a:solidFill>
              </a:rPr>
              <a:t>Drop down: </a:t>
            </a:r>
            <a:r>
              <a:rPr lang="en-US" sz="2000" dirty="0">
                <a:solidFill>
                  <a:schemeClr val="tx1">
                    <a:lumMod val="65000"/>
                    <a:lumOff val="35000"/>
                  </a:schemeClr>
                </a:solidFill>
              </a:rPr>
              <a:t>Shows more options on same screen (for example, cascading)</a:t>
            </a:r>
          </a:p>
          <a:p>
            <a:pPr marL="342900" indent="-342900" algn="just">
              <a:lnSpc>
                <a:spcPct val="150000"/>
              </a:lnSpc>
              <a:buFont typeface="Arial" panose="020B0604020202020204" pitchFamily="34" charset="0"/>
              <a:buChar char="•"/>
            </a:pPr>
            <a:r>
              <a:rPr lang="en-US" sz="2000" b="1" dirty="0">
                <a:solidFill>
                  <a:schemeClr val="tx1">
                    <a:lumMod val="65000"/>
                    <a:lumOff val="35000"/>
                  </a:schemeClr>
                </a:solidFill>
              </a:rPr>
              <a:t>Pop-up: </a:t>
            </a:r>
            <a:r>
              <a:rPr lang="en-US" sz="2000" dirty="0">
                <a:solidFill>
                  <a:schemeClr val="tx1">
                    <a:lumMod val="65000"/>
                    <a:lumOff val="35000"/>
                  </a:schemeClr>
                </a:solidFill>
              </a:rPr>
              <a:t>When pressed, command key for relevant options</a:t>
            </a:r>
          </a:p>
          <a:p>
            <a:pPr marL="342900" indent="-342900" algn="just">
              <a:lnSpc>
                <a:spcPct val="150000"/>
              </a:lnSpc>
              <a:buFont typeface="Arial" panose="020B0604020202020204" pitchFamily="34" charset="0"/>
              <a:buChar char="•"/>
            </a:pPr>
            <a:r>
              <a:rPr lang="en-US" sz="2000" b="1" dirty="0">
                <a:solidFill>
                  <a:schemeClr val="tx1">
                    <a:lumMod val="65000"/>
                    <a:lumOff val="35000"/>
                  </a:schemeClr>
                </a:solidFill>
              </a:rPr>
              <a:t>Contextual: </a:t>
            </a:r>
            <a:r>
              <a:rPr lang="en-US" sz="2000" dirty="0">
                <a:solidFill>
                  <a:schemeClr val="tx1">
                    <a:lumMod val="65000"/>
                    <a:lumOff val="35000"/>
                  </a:schemeClr>
                </a:solidFill>
              </a:rPr>
              <a:t>Provides access to often-used commands associated with a particular item</a:t>
            </a:r>
          </a:p>
          <a:p>
            <a:pPr marL="342900" indent="-342900" algn="just">
              <a:lnSpc>
                <a:spcPct val="150000"/>
              </a:lnSpc>
              <a:buFont typeface="Arial" panose="020B0604020202020204" pitchFamily="34" charset="0"/>
              <a:buChar char="•"/>
            </a:pPr>
            <a:r>
              <a:rPr lang="en-US" sz="2000" b="1" dirty="0">
                <a:solidFill>
                  <a:schemeClr val="tx1">
                    <a:lumMod val="65000"/>
                    <a:lumOff val="35000"/>
                  </a:schemeClr>
                </a:solidFill>
              </a:rPr>
              <a:t>Collapsible: </a:t>
            </a:r>
            <a:r>
              <a:rPr lang="en-US" sz="2000" dirty="0">
                <a:solidFill>
                  <a:schemeClr val="tx1">
                    <a:lumMod val="65000"/>
                    <a:lumOff val="35000"/>
                  </a:schemeClr>
                </a:solidFill>
              </a:rPr>
              <a:t>Toggles between + and − icons on a header to expand or contract its contents</a:t>
            </a:r>
          </a:p>
          <a:p>
            <a:pPr marL="342900" indent="-342900" algn="just">
              <a:lnSpc>
                <a:spcPct val="150000"/>
              </a:lnSpc>
              <a:buFont typeface="Arial" panose="020B0604020202020204" pitchFamily="34" charset="0"/>
              <a:buChar char="•"/>
            </a:pPr>
            <a:r>
              <a:rPr lang="en-US" sz="2000" b="1" dirty="0">
                <a:solidFill>
                  <a:schemeClr val="tx1">
                    <a:lumMod val="65000"/>
                    <a:lumOff val="35000"/>
                  </a:schemeClr>
                </a:solidFill>
              </a:rPr>
              <a:t>Mega: </a:t>
            </a:r>
            <a:r>
              <a:rPr lang="en-US" sz="2000" dirty="0">
                <a:solidFill>
                  <a:schemeClr val="tx1">
                    <a:lumMod val="65000"/>
                    <a:lumOff val="35000"/>
                  </a:schemeClr>
                </a:solidFill>
              </a:rPr>
              <a:t>All options shown using 2D drop-down layout</a:t>
            </a:r>
          </a:p>
        </p:txBody>
      </p:sp>
      <p:sp>
        <p:nvSpPr>
          <p:cNvPr id="4" name="Slide Number Placeholder 1">
            <a:extLst>
              <a:ext uri="{FF2B5EF4-FFF2-40B4-BE49-F238E27FC236}">
                <a16:creationId xmlns:a16="http://schemas.microsoft.com/office/drawing/2014/main" id="{E22F22BE-0D94-6E57-4AFD-60AB03C70C3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15</a:t>
            </a:fld>
            <a:endParaRPr lang="en-MY" dirty="0"/>
          </a:p>
        </p:txBody>
      </p:sp>
    </p:spTree>
    <p:extLst>
      <p:ext uri="{BB962C8B-B14F-4D97-AF65-F5344CB8AC3E}">
        <p14:creationId xmlns:p14="http://schemas.microsoft.com/office/powerpoint/2010/main" val="31205434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AA6757-FA7B-A22F-2B5A-1480A1190FA6}"/>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4F7FCCA1-188F-1190-30FD-48384416A21D}"/>
              </a:ext>
            </a:extLst>
          </p:cNvPr>
          <p:cNvSpPr txBox="1"/>
          <p:nvPr/>
        </p:nvSpPr>
        <p:spPr>
          <a:xfrm>
            <a:off x="594288" y="460230"/>
            <a:ext cx="10992256"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Template for a Collapsible Menu</a:t>
            </a:r>
          </a:p>
        </p:txBody>
      </p:sp>
      <p:sp>
        <p:nvSpPr>
          <p:cNvPr id="5" name="Slide Number Placeholder 1">
            <a:extLst>
              <a:ext uri="{FF2B5EF4-FFF2-40B4-BE49-F238E27FC236}">
                <a16:creationId xmlns:a16="http://schemas.microsoft.com/office/drawing/2014/main" id="{D3CC704F-B3BD-2513-2A6E-5A3CC961C095}"/>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16</a:t>
            </a:fld>
            <a:endParaRPr lang="en-MY" dirty="0"/>
          </a:p>
        </p:txBody>
      </p:sp>
      <p:pic>
        <p:nvPicPr>
          <p:cNvPr id="2" name="Content Placeholder 5" descr="An illustration of a template for a collapsible menu.&#10;">
            <a:extLst>
              <a:ext uri="{FF2B5EF4-FFF2-40B4-BE49-F238E27FC236}">
                <a16:creationId xmlns:a16="http://schemas.microsoft.com/office/drawing/2014/main" id="{20DB620F-7BD5-25B9-9F3B-1AD5DE7EB891}"/>
              </a:ext>
            </a:extLst>
          </p:cNvPr>
          <p:cNvPicPr>
            <a:picLocks noChangeAspect="1"/>
          </p:cNvPicPr>
          <p:nvPr/>
        </p:nvPicPr>
        <p:blipFill>
          <a:blip r:embed="rId2"/>
          <a:stretch>
            <a:fillRect/>
          </a:stretch>
        </p:blipFill>
        <p:spPr>
          <a:xfrm>
            <a:off x="2602182" y="1648255"/>
            <a:ext cx="6976467" cy="3960440"/>
          </a:xfrm>
          <a:prstGeom prst="rect">
            <a:avLst/>
          </a:prstGeom>
        </p:spPr>
      </p:pic>
    </p:spTree>
    <p:extLst>
      <p:ext uri="{BB962C8B-B14F-4D97-AF65-F5344CB8AC3E}">
        <p14:creationId xmlns:p14="http://schemas.microsoft.com/office/powerpoint/2010/main" val="23605066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4271B0-E374-B331-EB64-D17B6606F239}"/>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6DDEF71F-6064-CEF2-440A-1C9162C15660}"/>
              </a:ext>
            </a:extLst>
          </p:cNvPr>
          <p:cNvSpPr txBox="1"/>
          <p:nvPr/>
        </p:nvSpPr>
        <p:spPr>
          <a:xfrm>
            <a:off x="594288" y="460230"/>
            <a:ext cx="10992256"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A Mega Menu</a:t>
            </a:r>
          </a:p>
        </p:txBody>
      </p:sp>
      <p:sp>
        <p:nvSpPr>
          <p:cNvPr id="5" name="Slide Number Placeholder 1">
            <a:extLst>
              <a:ext uri="{FF2B5EF4-FFF2-40B4-BE49-F238E27FC236}">
                <a16:creationId xmlns:a16="http://schemas.microsoft.com/office/drawing/2014/main" id="{5DD65AB9-9032-0846-ECCC-E119C3EAB7F2}"/>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17</a:t>
            </a:fld>
            <a:endParaRPr lang="en-MY" dirty="0"/>
          </a:p>
        </p:txBody>
      </p:sp>
      <p:pic>
        <p:nvPicPr>
          <p:cNvPr id="3" name="Content Placeholder 5" descr="Snapshot of a megamenu.&#10;">
            <a:extLst>
              <a:ext uri="{FF2B5EF4-FFF2-40B4-BE49-F238E27FC236}">
                <a16:creationId xmlns:a16="http://schemas.microsoft.com/office/drawing/2014/main" id="{7731A7CA-097C-85A6-D957-A76622B0F66E}"/>
              </a:ext>
            </a:extLst>
          </p:cNvPr>
          <p:cNvPicPr>
            <a:picLocks noChangeAspect="1"/>
          </p:cNvPicPr>
          <p:nvPr/>
        </p:nvPicPr>
        <p:blipFill>
          <a:blip r:embed="rId2"/>
          <a:stretch>
            <a:fillRect/>
          </a:stretch>
        </p:blipFill>
        <p:spPr>
          <a:xfrm>
            <a:off x="2061645" y="1766740"/>
            <a:ext cx="8057542" cy="4129211"/>
          </a:xfrm>
          <a:prstGeom prst="rect">
            <a:avLst/>
          </a:prstGeom>
        </p:spPr>
      </p:pic>
    </p:spTree>
    <p:extLst>
      <p:ext uri="{BB962C8B-B14F-4D97-AF65-F5344CB8AC3E}">
        <p14:creationId xmlns:p14="http://schemas.microsoft.com/office/powerpoint/2010/main" val="38578341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0F5060-4358-0E06-7642-F4986B7A425E}"/>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79D5B5E4-9ABC-356E-B7D8-33A8BD356260}"/>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Expanding Menus</a:t>
            </a:r>
          </a:p>
        </p:txBody>
      </p:sp>
      <p:sp>
        <p:nvSpPr>
          <p:cNvPr id="24" name="Rectangle 23">
            <a:extLst>
              <a:ext uri="{FF2B5EF4-FFF2-40B4-BE49-F238E27FC236}">
                <a16:creationId xmlns:a16="http://schemas.microsoft.com/office/drawing/2014/main" id="{8102A654-2943-F86A-F59A-61C2BA53A18B}"/>
              </a:ext>
            </a:extLst>
          </p:cNvPr>
          <p:cNvSpPr/>
          <p:nvPr/>
        </p:nvSpPr>
        <p:spPr>
          <a:xfrm>
            <a:off x="1035385" y="1963548"/>
            <a:ext cx="10110060"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Enables more options to be shown on a single screen than is possible with a single flat menu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More flexible navigation, allowing for selection of options to be done in the same window</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Most popular are cascading ones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primary, secondary and even tertiary menus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downside is that they require precise mouse control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can result in overshooting or selecting wrong options</a:t>
            </a:r>
          </a:p>
        </p:txBody>
      </p:sp>
      <p:sp>
        <p:nvSpPr>
          <p:cNvPr id="4" name="Slide Number Placeholder 1">
            <a:extLst>
              <a:ext uri="{FF2B5EF4-FFF2-40B4-BE49-F238E27FC236}">
                <a16:creationId xmlns:a16="http://schemas.microsoft.com/office/drawing/2014/main" id="{28F33D15-0F47-1C9C-6D71-3A16C1EBBAFD}"/>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18</a:t>
            </a:fld>
            <a:endParaRPr lang="en-MY" dirty="0"/>
          </a:p>
        </p:txBody>
      </p:sp>
    </p:spTree>
    <p:extLst>
      <p:ext uri="{BB962C8B-B14F-4D97-AF65-F5344CB8AC3E}">
        <p14:creationId xmlns:p14="http://schemas.microsoft.com/office/powerpoint/2010/main" val="34207392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12C064-BEF0-FDA5-99FA-BE09DDF656FB}"/>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5DE7183F-4062-D657-D243-2C81156C65B6}"/>
              </a:ext>
            </a:extLst>
          </p:cNvPr>
          <p:cNvSpPr txBox="1"/>
          <p:nvPr/>
        </p:nvSpPr>
        <p:spPr>
          <a:xfrm>
            <a:off x="594288" y="460230"/>
            <a:ext cx="10992256"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A Cascading Menu</a:t>
            </a:r>
          </a:p>
        </p:txBody>
      </p:sp>
      <p:sp>
        <p:nvSpPr>
          <p:cNvPr id="5" name="Slide Number Placeholder 1">
            <a:extLst>
              <a:ext uri="{FF2B5EF4-FFF2-40B4-BE49-F238E27FC236}">
                <a16:creationId xmlns:a16="http://schemas.microsoft.com/office/drawing/2014/main" id="{096A7968-5CCD-D882-2B52-4B187806ED78}"/>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19</a:t>
            </a:fld>
            <a:endParaRPr lang="en-MY" dirty="0"/>
          </a:p>
        </p:txBody>
      </p:sp>
      <p:pic>
        <p:nvPicPr>
          <p:cNvPr id="2" name="Picture 16">
            <a:extLst>
              <a:ext uri="{FF2B5EF4-FFF2-40B4-BE49-F238E27FC236}">
                <a16:creationId xmlns:a16="http://schemas.microsoft.com/office/drawing/2014/main" id="{C44E22B7-DB75-9754-3FA0-CA9E8DC0759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3614"/>
          <a:stretch/>
        </p:blipFill>
        <p:spPr bwMode="auto">
          <a:xfrm>
            <a:off x="2742044" y="1557065"/>
            <a:ext cx="6696744" cy="45485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222471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CF91112-E67B-52E0-5CE0-84E598D5ACC2}"/>
              </a:ext>
            </a:extLst>
          </p:cNvPr>
          <p:cNvSpPr txBox="1"/>
          <p:nvPr/>
        </p:nvSpPr>
        <p:spPr>
          <a:xfrm>
            <a:off x="1166992" y="1254285"/>
            <a:ext cx="823913" cy="646112"/>
          </a:xfrm>
          <a:prstGeom prst="rect">
            <a:avLst/>
          </a:prstGeom>
          <a:noFill/>
        </p:spPr>
        <p:txBody>
          <a:bodyPr>
            <a:spAutoFit/>
          </a:bodyPr>
          <a:lstStyle/>
          <a:p>
            <a:pPr algn="ctr" eaLnBrk="1" fontAlgn="auto" hangingPunct="1">
              <a:spcBef>
                <a:spcPts val="0"/>
              </a:spcBef>
              <a:spcAft>
                <a:spcPts val="0"/>
              </a:spcAft>
              <a:defRPr/>
            </a:pPr>
            <a:r>
              <a:rPr lang="en-US" sz="3600" b="1" dirty="0">
                <a:solidFill>
                  <a:schemeClr val="accent3">
                    <a:lumMod val="75000"/>
                  </a:schemeClr>
                </a:solidFill>
                <a:latin typeface="+mj-lt"/>
              </a:rPr>
              <a:t>01</a:t>
            </a:r>
          </a:p>
        </p:txBody>
      </p:sp>
      <p:sp>
        <p:nvSpPr>
          <p:cNvPr id="3" name="TextBox 2">
            <a:extLst>
              <a:ext uri="{FF2B5EF4-FFF2-40B4-BE49-F238E27FC236}">
                <a16:creationId xmlns:a16="http://schemas.microsoft.com/office/drawing/2014/main" id="{0BC73770-F834-B3F6-8C54-7A5C1249A7AA}"/>
              </a:ext>
            </a:extLst>
          </p:cNvPr>
          <p:cNvSpPr txBox="1"/>
          <p:nvPr/>
        </p:nvSpPr>
        <p:spPr>
          <a:xfrm>
            <a:off x="2094786" y="1026452"/>
            <a:ext cx="6246325" cy="854080"/>
          </a:xfrm>
          <a:prstGeom prst="rect">
            <a:avLst/>
          </a:prstGeom>
          <a:noFill/>
        </p:spPr>
        <p:txBody>
          <a:bodyPr wrap="square">
            <a:spAutoFit/>
          </a:bodyPr>
          <a:lstStyle/>
          <a:p>
            <a:pPr eaLnBrk="1" fontAlgn="auto" hangingPunct="1">
              <a:lnSpc>
                <a:spcPct val="150000"/>
              </a:lnSpc>
              <a:spcBef>
                <a:spcPts val="0"/>
              </a:spcBef>
              <a:spcAft>
                <a:spcPts val="0"/>
              </a:spcAft>
              <a:defRPr/>
            </a:pPr>
            <a:r>
              <a:rPr lang="en-US" sz="3600" dirty="0">
                <a:solidFill>
                  <a:schemeClr val="tx1">
                    <a:lumMod val="75000"/>
                    <a:lumOff val="25000"/>
                  </a:schemeClr>
                </a:solidFill>
              </a:rPr>
              <a:t>INTERFACE TYPES</a:t>
            </a:r>
          </a:p>
        </p:txBody>
      </p:sp>
      <p:sp>
        <p:nvSpPr>
          <p:cNvPr id="4" name="TextBox 3">
            <a:extLst>
              <a:ext uri="{FF2B5EF4-FFF2-40B4-BE49-F238E27FC236}">
                <a16:creationId xmlns:a16="http://schemas.microsoft.com/office/drawing/2014/main" id="{BAF8E65B-A985-5225-3DBE-AE4CF54409A9}"/>
              </a:ext>
            </a:extLst>
          </p:cNvPr>
          <p:cNvSpPr txBox="1"/>
          <p:nvPr/>
        </p:nvSpPr>
        <p:spPr>
          <a:xfrm>
            <a:off x="1166992" y="2553840"/>
            <a:ext cx="823913" cy="646113"/>
          </a:xfrm>
          <a:prstGeom prst="rect">
            <a:avLst/>
          </a:prstGeom>
          <a:noFill/>
        </p:spPr>
        <p:txBody>
          <a:bodyPr>
            <a:spAutoFit/>
          </a:bodyPr>
          <a:lstStyle/>
          <a:p>
            <a:pPr algn="ctr" eaLnBrk="1" fontAlgn="auto" hangingPunct="1">
              <a:spcBef>
                <a:spcPts val="0"/>
              </a:spcBef>
              <a:spcAft>
                <a:spcPts val="0"/>
              </a:spcAft>
              <a:defRPr/>
            </a:pPr>
            <a:r>
              <a:rPr lang="en-US" sz="3600" b="1" dirty="0">
                <a:solidFill>
                  <a:schemeClr val="accent3">
                    <a:lumMod val="75000"/>
                  </a:schemeClr>
                </a:solidFill>
                <a:latin typeface="+mj-lt"/>
              </a:rPr>
              <a:t>02</a:t>
            </a:r>
          </a:p>
        </p:txBody>
      </p:sp>
      <p:sp>
        <p:nvSpPr>
          <p:cNvPr id="6" name="TextBox 5">
            <a:extLst>
              <a:ext uri="{FF2B5EF4-FFF2-40B4-BE49-F238E27FC236}">
                <a16:creationId xmlns:a16="http://schemas.microsoft.com/office/drawing/2014/main" id="{2A3CD455-E96D-A90F-3D91-16AFB50725EE}"/>
              </a:ext>
            </a:extLst>
          </p:cNvPr>
          <p:cNvSpPr txBox="1"/>
          <p:nvPr/>
        </p:nvSpPr>
        <p:spPr>
          <a:xfrm>
            <a:off x="1166992" y="4708319"/>
            <a:ext cx="823913" cy="646113"/>
          </a:xfrm>
          <a:prstGeom prst="rect">
            <a:avLst/>
          </a:prstGeom>
          <a:noFill/>
        </p:spPr>
        <p:txBody>
          <a:bodyPr>
            <a:spAutoFit/>
          </a:bodyPr>
          <a:lstStyle/>
          <a:p>
            <a:pPr algn="ctr" eaLnBrk="1" fontAlgn="auto" hangingPunct="1">
              <a:spcBef>
                <a:spcPts val="0"/>
              </a:spcBef>
              <a:spcAft>
                <a:spcPts val="0"/>
              </a:spcAft>
              <a:defRPr/>
            </a:pPr>
            <a:r>
              <a:rPr lang="en-US" sz="3600" b="1" dirty="0">
                <a:solidFill>
                  <a:schemeClr val="accent3">
                    <a:lumMod val="75000"/>
                  </a:schemeClr>
                </a:solidFill>
                <a:latin typeface="+mj-lt"/>
              </a:rPr>
              <a:t>03</a:t>
            </a:r>
          </a:p>
        </p:txBody>
      </p:sp>
      <p:sp>
        <p:nvSpPr>
          <p:cNvPr id="14" name="Slide Number Placeholder 13">
            <a:extLst>
              <a:ext uri="{FF2B5EF4-FFF2-40B4-BE49-F238E27FC236}">
                <a16:creationId xmlns:a16="http://schemas.microsoft.com/office/drawing/2014/main" id="{57082154-5F28-3427-0747-570968D9939E}"/>
              </a:ext>
            </a:extLst>
          </p:cNvPr>
          <p:cNvSpPr>
            <a:spLocks noGrp="1"/>
          </p:cNvSpPr>
          <p:nvPr>
            <p:ph type="sldNum" sz="quarter" idx="11"/>
          </p:nvPr>
        </p:nvSpPr>
        <p:spPr/>
        <p:txBody>
          <a:bodyPr/>
          <a:lstStyle/>
          <a:p>
            <a:fld id="{7737D3DD-0AB3-4F16-99FA-6262B2B4036D}" type="slidenum">
              <a:rPr lang="en-MY" smtClean="0"/>
              <a:t>2</a:t>
            </a:fld>
            <a:endParaRPr lang="en-MY"/>
          </a:p>
        </p:txBody>
      </p:sp>
      <p:sp>
        <p:nvSpPr>
          <p:cNvPr id="15" name="TextBox 14">
            <a:extLst>
              <a:ext uri="{FF2B5EF4-FFF2-40B4-BE49-F238E27FC236}">
                <a16:creationId xmlns:a16="http://schemas.microsoft.com/office/drawing/2014/main" id="{7EC946D2-7E11-A49F-CFDD-1AC8AF53C957}"/>
              </a:ext>
            </a:extLst>
          </p:cNvPr>
          <p:cNvSpPr txBox="1"/>
          <p:nvPr/>
        </p:nvSpPr>
        <p:spPr>
          <a:xfrm>
            <a:off x="2094786" y="2345873"/>
            <a:ext cx="8930222" cy="1685077"/>
          </a:xfrm>
          <a:prstGeom prst="rect">
            <a:avLst/>
          </a:prstGeom>
          <a:noFill/>
        </p:spPr>
        <p:txBody>
          <a:bodyPr wrap="square">
            <a:spAutoFit/>
          </a:bodyPr>
          <a:lstStyle/>
          <a:p>
            <a:pPr eaLnBrk="1" fontAlgn="auto" hangingPunct="1">
              <a:lnSpc>
                <a:spcPct val="150000"/>
              </a:lnSpc>
              <a:spcBef>
                <a:spcPts val="0"/>
              </a:spcBef>
              <a:spcAft>
                <a:spcPts val="0"/>
              </a:spcAft>
              <a:defRPr/>
            </a:pPr>
            <a:r>
              <a:rPr lang="en-US" sz="3600" dirty="0">
                <a:solidFill>
                  <a:schemeClr val="tx1">
                    <a:lumMod val="75000"/>
                    <a:lumOff val="25000"/>
                  </a:schemeClr>
                </a:solidFill>
              </a:rPr>
              <a:t>NATURAL USER INTERFACES AND BEYOND</a:t>
            </a:r>
          </a:p>
        </p:txBody>
      </p:sp>
      <p:sp>
        <p:nvSpPr>
          <p:cNvPr id="16" name="TextBox 15">
            <a:extLst>
              <a:ext uri="{FF2B5EF4-FFF2-40B4-BE49-F238E27FC236}">
                <a16:creationId xmlns:a16="http://schemas.microsoft.com/office/drawing/2014/main" id="{A535CD31-F92E-8B2C-2DA9-5474A8A188F5}"/>
              </a:ext>
            </a:extLst>
          </p:cNvPr>
          <p:cNvSpPr txBox="1"/>
          <p:nvPr/>
        </p:nvSpPr>
        <p:spPr>
          <a:xfrm>
            <a:off x="2094786" y="4501868"/>
            <a:ext cx="7539867" cy="854080"/>
          </a:xfrm>
          <a:prstGeom prst="rect">
            <a:avLst/>
          </a:prstGeom>
          <a:noFill/>
        </p:spPr>
        <p:txBody>
          <a:bodyPr wrap="square">
            <a:spAutoFit/>
          </a:bodyPr>
          <a:lstStyle/>
          <a:p>
            <a:pPr eaLnBrk="1" fontAlgn="auto" hangingPunct="1">
              <a:lnSpc>
                <a:spcPct val="150000"/>
              </a:lnSpc>
              <a:spcBef>
                <a:spcPts val="0"/>
              </a:spcBef>
              <a:spcAft>
                <a:spcPts val="0"/>
              </a:spcAft>
              <a:defRPr/>
            </a:pPr>
            <a:r>
              <a:rPr lang="en-US" sz="3600" dirty="0">
                <a:solidFill>
                  <a:schemeClr val="tx1">
                    <a:lumMod val="75000"/>
                    <a:lumOff val="25000"/>
                  </a:schemeClr>
                </a:solidFill>
              </a:rPr>
              <a:t>WHICH INTERFACE?</a:t>
            </a:r>
          </a:p>
        </p:txBody>
      </p:sp>
    </p:spTree>
    <p:extLst>
      <p:ext uri="{BB962C8B-B14F-4D97-AF65-F5344CB8AC3E}">
        <p14:creationId xmlns:p14="http://schemas.microsoft.com/office/powerpoint/2010/main" val="2612194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20000" decel="6000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accel="20000" decel="6000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accel="20000" decel="6000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1000" fill="hold"/>
                                        <p:tgtEl>
                                          <p:spTgt spid="4"/>
                                        </p:tgtEl>
                                        <p:attrNameLst>
                                          <p:attrName>ppt_x</p:attrName>
                                        </p:attrNameLst>
                                      </p:cBhvr>
                                      <p:tavLst>
                                        <p:tav tm="0">
                                          <p:val>
                                            <p:strVal val="#ppt_x"/>
                                          </p:val>
                                        </p:tav>
                                        <p:tav tm="100000">
                                          <p:val>
                                            <p:strVal val="#ppt_x"/>
                                          </p:val>
                                        </p:tav>
                                      </p:tavLst>
                                    </p:anim>
                                    <p:anim calcmode="lin" valueType="num">
                                      <p:cBhvr additive="base">
                                        <p:cTn id="16" dur="1000" fill="hold"/>
                                        <p:tgtEl>
                                          <p:spTgt spid="4"/>
                                        </p:tgtEl>
                                        <p:attrNameLst>
                                          <p:attrName>ppt_y</p:attrName>
                                        </p:attrNameLst>
                                      </p:cBhvr>
                                      <p:tavLst>
                                        <p:tav tm="0">
                                          <p:val>
                                            <p:strVal val="1+#ppt_h/2"/>
                                          </p:val>
                                        </p:tav>
                                        <p:tav tm="100000">
                                          <p:val>
                                            <p:strVal val="#ppt_y"/>
                                          </p:val>
                                        </p:tav>
                                      </p:tavLst>
                                    </p:anim>
                                  </p:childTnLst>
                                </p:cTn>
                              </p:par>
                              <p:par>
                                <p:cTn id="17" presetID="2" presetClass="entr" presetSubtype="4" accel="20000" decel="6000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1000" fill="hold"/>
                                        <p:tgtEl>
                                          <p:spTgt spid="6"/>
                                        </p:tgtEl>
                                        <p:attrNameLst>
                                          <p:attrName>ppt_x</p:attrName>
                                        </p:attrNameLst>
                                      </p:cBhvr>
                                      <p:tavLst>
                                        <p:tav tm="0">
                                          <p:val>
                                            <p:strVal val="#ppt_x"/>
                                          </p:val>
                                        </p:tav>
                                        <p:tav tm="100000">
                                          <p:val>
                                            <p:strVal val="#ppt_x"/>
                                          </p:val>
                                        </p:tav>
                                      </p:tavLst>
                                    </p:anim>
                                    <p:anim calcmode="lin" valueType="num">
                                      <p:cBhvr additive="base">
                                        <p:cTn id="20" dur="10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accel="20000" decel="6000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 calcmode="lin" valueType="num">
                                      <p:cBhvr additive="base">
                                        <p:cTn id="23" dur="1000" fill="hold"/>
                                        <p:tgtEl>
                                          <p:spTgt spid="15"/>
                                        </p:tgtEl>
                                        <p:attrNameLst>
                                          <p:attrName>ppt_x</p:attrName>
                                        </p:attrNameLst>
                                      </p:cBhvr>
                                      <p:tavLst>
                                        <p:tav tm="0">
                                          <p:val>
                                            <p:strVal val="#ppt_x"/>
                                          </p:val>
                                        </p:tav>
                                        <p:tav tm="100000">
                                          <p:val>
                                            <p:strVal val="#ppt_x"/>
                                          </p:val>
                                        </p:tav>
                                      </p:tavLst>
                                    </p:anim>
                                    <p:anim calcmode="lin" valueType="num">
                                      <p:cBhvr additive="base">
                                        <p:cTn id="24" dur="1000" fill="hold"/>
                                        <p:tgtEl>
                                          <p:spTgt spid="15"/>
                                        </p:tgtEl>
                                        <p:attrNameLst>
                                          <p:attrName>ppt_y</p:attrName>
                                        </p:attrNameLst>
                                      </p:cBhvr>
                                      <p:tavLst>
                                        <p:tav tm="0">
                                          <p:val>
                                            <p:strVal val="1+#ppt_h/2"/>
                                          </p:val>
                                        </p:tav>
                                        <p:tav tm="100000">
                                          <p:val>
                                            <p:strVal val="#ppt_y"/>
                                          </p:val>
                                        </p:tav>
                                      </p:tavLst>
                                    </p:anim>
                                  </p:childTnLst>
                                </p:cTn>
                              </p:par>
                              <p:par>
                                <p:cTn id="25" presetID="2" presetClass="entr" presetSubtype="4" accel="20000" decel="6000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000" fill="hold"/>
                                        <p:tgtEl>
                                          <p:spTgt spid="16"/>
                                        </p:tgtEl>
                                        <p:attrNameLst>
                                          <p:attrName>ppt_x</p:attrName>
                                        </p:attrNameLst>
                                      </p:cBhvr>
                                      <p:tavLst>
                                        <p:tav tm="0">
                                          <p:val>
                                            <p:strVal val="#ppt_x"/>
                                          </p:val>
                                        </p:tav>
                                        <p:tav tm="100000">
                                          <p:val>
                                            <p:strVal val="#ppt_x"/>
                                          </p:val>
                                        </p:tav>
                                      </p:tavLst>
                                    </p:anim>
                                    <p:anim calcmode="lin" valueType="num">
                                      <p:cBhvr additive="base">
                                        <p:cTn id="28" dur="10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6" grpId="0"/>
      <p:bldP spid="15" grpId="0"/>
      <p:bldP spid="1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F83A1E-14C4-5A18-1146-527EFB380400}"/>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91C3CC31-9D43-A991-7A78-B5614499B025}"/>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Contextual Menus</a:t>
            </a:r>
          </a:p>
        </p:txBody>
      </p:sp>
      <p:sp>
        <p:nvSpPr>
          <p:cNvPr id="24" name="Rectangle 23">
            <a:extLst>
              <a:ext uri="{FF2B5EF4-FFF2-40B4-BE49-F238E27FC236}">
                <a16:creationId xmlns:a16="http://schemas.microsoft.com/office/drawing/2014/main" id="{EEFB5981-8E18-FEEC-18F5-06028804FFFC}"/>
              </a:ext>
            </a:extLst>
          </p:cNvPr>
          <p:cNvSpPr/>
          <p:nvPr/>
        </p:nvSpPr>
        <p:spPr>
          <a:xfrm>
            <a:off x="1035385" y="1732716"/>
            <a:ext cx="10110060"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Provide access to often-used commands that make sense in the context of a current task</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Appear when the user presses the Control key while clicking on an interface element</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e.g., clicking on a photo in a website together with holding down the Control key results in options ‘open it in a new window,’ ‘save it,’ or ‘copy it’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Helps overcome some of the navigation problems associated with cascading menus</a:t>
            </a:r>
          </a:p>
        </p:txBody>
      </p:sp>
      <p:sp>
        <p:nvSpPr>
          <p:cNvPr id="4" name="Slide Number Placeholder 1">
            <a:extLst>
              <a:ext uri="{FF2B5EF4-FFF2-40B4-BE49-F238E27FC236}">
                <a16:creationId xmlns:a16="http://schemas.microsoft.com/office/drawing/2014/main" id="{14501AA5-1810-D2D7-EB86-C4FDD9322ABA}"/>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20</a:t>
            </a:fld>
            <a:endParaRPr lang="en-MY" dirty="0"/>
          </a:p>
        </p:txBody>
      </p:sp>
    </p:spTree>
    <p:extLst>
      <p:ext uri="{BB962C8B-B14F-4D97-AF65-F5344CB8AC3E}">
        <p14:creationId xmlns:p14="http://schemas.microsoft.com/office/powerpoint/2010/main" val="35498870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22C649-8C17-840B-F7C5-0F41B76199B3}"/>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940B396D-F682-8C74-DF55-5AB9DF244584}"/>
              </a:ext>
            </a:extLst>
          </p:cNvPr>
          <p:cNvSpPr txBox="1"/>
          <p:nvPr/>
        </p:nvSpPr>
        <p:spPr>
          <a:xfrm>
            <a:off x="594288" y="460230"/>
            <a:ext cx="10992256"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Windows Jump List Menu</a:t>
            </a:r>
          </a:p>
        </p:txBody>
      </p:sp>
      <p:sp>
        <p:nvSpPr>
          <p:cNvPr id="5" name="Slide Number Placeholder 1">
            <a:extLst>
              <a:ext uri="{FF2B5EF4-FFF2-40B4-BE49-F238E27FC236}">
                <a16:creationId xmlns:a16="http://schemas.microsoft.com/office/drawing/2014/main" id="{1729131F-E522-1DE2-E4DF-60F90B814DD9}"/>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21</a:t>
            </a:fld>
            <a:endParaRPr lang="en-MY" dirty="0"/>
          </a:p>
        </p:txBody>
      </p:sp>
      <p:pic>
        <p:nvPicPr>
          <p:cNvPr id="3" name="Picture 16">
            <a:extLst>
              <a:ext uri="{FF2B5EF4-FFF2-40B4-BE49-F238E27FC236}">
                <a16:creationId xmlns:a16="http://schemas.microsoft.com/office/drawing/2014/main" id="{303D5110-8C55-1528-4132-3B958C2D50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93972" y="1463280"/>
            <a:ext cx="7992888" cy="47361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648621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3EE183-2CBF-4F05-7C14-6DA72F698886}"/>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08F36E2A-DDE4-8FDC-E378-B2201C33B5C6}"/>
              </a:ext>
            </a:extLst>
          </p:cNvPr>
          <p:cNvSpPr txBox="1"/>
          <p:nvPr/>
        </p:nvSpPr>
        <p:spPr>
          <a:xfrm>
            <a:off x="698263" y="471814"/>
            <a:ext cx="10784304"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Research and Design</a:t>
            </a:r>
          </a:p>
          <a:p>
            <a:pPr algn="ctr"/>
            <a:r>
              <a:rPr lang="en-US" sz="4400" dirty="0">
                <a:solidFill>
                  <a:schemeClr val="tx1">
                    <a:lumMod val="75000"/>
                    <a:lumOff val="25000"/>
                  </a:schemeClr>
                </a:solidFill>
                <a:latin typeface="+mj-lt"/>
              </a:rPr>
              <a:t>Considerations</a:t>
            </a:r>
          </a:p>
        </p:txBody>
      </p:sp>
      <p:sp>
        <p:nvSpPr>
          <p:cNvPr id="24" name="Rectangle 23">
            <a:extLst>
              <a:ext uri="{FF2B5EF4-FFF2-40B4-BE49-F238E27FC236}">
                <a16:creationId xmlns:a16="http://schemas.microsoft.com/office/drawing/2014/main" id="{9D3B8EC3-9B0C-BE57-A403-48680C9D79D3}"/>
              </a:ext>
            </a:extLst>
          </p:cNvPr>
          <p:cNvSpPr/>
          <p:nvPr/>
        </p:nvSpPr>
        <p:spPr>
          <a:xfrm>
            <a:off x="1035385" y="1963548"/>
            <a:ext cx="10110060"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Window management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Enables users to move fluidly between different windows (and monitors)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How to switch attention between windows without getting distracted</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Design principles of spacing, grouping, and simplicity should be used</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Which terms to use for menu options (for example,  “front” versus “bring to front”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Mega menus easier to navigate than drop-down ones</a:t>
            </a:r>
          </a:p>
        </p:txBody>
      </p:sp>
      <p:sp>
        <p:nvSpPr>
          <p:cNvPr id="4" name="Slide Number Placeholder 1">
            <a:extLst>
              <a:ext uri="{FF2B5EF4-FFF2-40B4-BE49-F238E27FC236}">
                <a16:creationId xmlns:a16="http://schemas.microsoft.com/office/drawing/2014/main" id="{4EAB035D-8395-9FA7-0C64-344E089C16F9}"/>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22</a:t>
            </a:fld>
            <a:endParaRPr lang="en-MY" dirty="0"/>
          </a:p>
        </p:txBody>
      </p:sp>
    </p:spTree>
    <p:extLst>
      <p:ext uri="{BB962C8B-B14F-4D97-AF65-F5344CB8AC3E}">
        <p14:creationId xmlns:p14="http://schemas.microsoft.com/office/powerpoint/2010/main" val="37944773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DC886E-4902-E0BB-35E9-03635AD564A0}"/>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925E931C-2FFB-C9DA-1E69-38BD28B45AD8}"/>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Icon Design</a:t>
            </a:r>
          </a:p>
        </p:txBody>
      </p:sp>
      <p:sp>
        <p:nvSpPr>
          <p:cNvPr id="24" name="Rectangle 23">
            <a:extLst>
              <a:ext uri="{FF2B5EF4-FFF2-40B4-BE49-F238E27FC236}">
                <a16:creationId xmlns:a16="http://schemas.microsoft.com/office/drawing/2014/main" id="{DAFB8B55-DFD2-1453-30E1-3474DF4CD997}"/>
              </a:ext>
            </a:extLst>
          </p:cNvPr>
          <p:cNvSpPr/>
          <p:nvPr/>
        </p:nvSpPr>
        <p:spPr>
          <a:xfrm>
            <a:off x="1035385" y="1732716"/>
            <a:ext cx="10110060"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Icons are assumed to be easier to learn and remember than commands</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Icons can be designed to be compact and variably positioned on a screen</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Now pervasive in every interface</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For example, they represent desktop objects, tools (for example, a paintbrush), applications (for instance, a web browser), and operations (such as cut, paste, next, accept, and change)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1FBF0D88-D20D-55D7-18DC-D8D89F383FC4}"/>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23</a:t>
            </a:fld>
            <a:endParaRPr lang="en-MY" dirty="0"/>
          </a:p>
        </p:txBody>
      </p:sp>
    </p:spTree>
    <p:extLst>
      <p:ext uri="{BB962C8B-B14F-4D97-AF65-F5344CB8AC3E}">
        <p14:creationId xmlns:p14="http://schemas.microsoft.com/office/powerpoint/2010/main" val="35026480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25F379-AD3F-B2E5-9F68-4B3E9E29DF41}"/>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CBDF5EC4-592B-5535-F3E3-42F8E7426016}"/>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Icons</a:t>
            </a:r>
          </a:p>
        </p:txBody>
      </p:sp>
      <p:sp>
        <p:nvSpPr>
          <p:cNvPr id="24" name="Rectangle 23">
            <a:extLst>
              <a:ext uri="{FF2B5EF4-FFF2-40B4-BE49-F238E27FC236}">
                <a16:creationId xmlns:a16="http://schemas.microsoft.com/office/drawing/2014/main" id="{356F7D82-63E5-3881-6313-B0DA8E6AE7E4}"/>
              </a:ext>
            </a:extLst>
          </p:cNvPr>
          <p:cNvSpPr/>
          <p:nvPr/>
        </p:nvSpPr>
        <p:spPr>
          <a:xfrm>
            <a:off x="1035385" y="1732716"/>
            <a:ext cx="10110060"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Since the Xerox Star days, icons have changed in their look and feel: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black and white </a:t>
            </a:r>
            <a:r>
              <a:rPr lang="en-US" sz="2000" dirty="0">
                <a:solidFill>
                  <a:schemeClr val="tx1">
                    <a:lumMod val="65000"/>
                    <a:lumOff val="35000"/>
                  </a:schemeClr>
                </a:solidFill>
                <a:sym typeface="Wingdings" pitchFamily="2" charset="2"/>
              </a:rPr>
              <a:t> </a:t>
            </a:r>
            <a:r>
              <a:rPr lang="en-US" sz="2000" dirty="0">
                <a:solidFill>
                  <a:schemeClr val="tx1">
                    <a:lumMod val="65000"/>
                    <a:lumOff val="35000"/>
                  </a:schemeClr>
                </a:solidFill>
              </a:rPr>
              <a:t>Color, shadowing, photorealistic images, 3D rendering, animation, flat</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Many designed to be very detailed and animated making them both visually attractive and informative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Can be highly inviting, emotionally appealing, and feel alive</a:t>
            </a:r>
          </a:p>
        </p:txBody>
      </p:sp>
      <p:sp>
        <p:nvSpPr>
          <p:cNvPr id="4" name="Slide Number Placeholder 1">
            <a:extLst>
              <a:ext uri="{FF2B5EF4-FFF2-40B4-BE49-F238E27FC236}">
                <a16:creationId xmlns:a16="http://schemas.microsoft.com/office/drawing/2014/main" id="{A8C0C239-F44B-6EF7-2E47-9F7C942145B1}"/>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24</a:t>
            </a:fld>
            <a:endParaRPr lang="en-MY" dirty="0"/>
          </a:p>
        </p:txBody>
      </p:sp>
    </p:spTree>
    <p:extLst>
      <p:ext uri="{BB962C8B-B14F-4D97-AF65-F5344CB8AC3E}">
        <p14:creationId xmlns:p14="http://schemas.microsoft.com/office/powerpoint/2010/main" val="35703580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8A496A-1438-341A-7BC3-8CB8EEAB2ECF}"/>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397FBABC-6397-B3B4-3DA0-3326F7EE56A6}"/>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Icon Forms</a:t>
            </a:r>
          </a:p>
        </p:txBody>
      </p:sp>
      <p:sp>
        <p:nvSpPr>
          <p:cNvPr id="24" name="Rectangle 23">
            <a:extLst>
              <a:ext uri="{FF2B5EF4-FFF2-40B4-BE49-F238E27FC236}">
                <a16:creationId xmlns:a16="http://schemas.microsoft.com/office/drawing/2014/main" id="{AE7345B6-18A3-650F-BF19-ADAF5225D56D}"/>
              </a:ext>
            </a:extLst>
          </p:cNvPr>
          <p:cNvSpPr/>
          <p:nvPr/>
        </p:nvSpPr>
        <p:spPr>
          <a:xfrm>
            <a:off x="1035385" y="1732716"/>
            <a:ext cx="10110060"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The mapping between the representation and underlying referent can be:</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Similar (for example, a picture of a file to represent the object file)</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Analogical (for instance, a picture of a pair of scissors to represent ‘cut’)</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Arbitrary (such as the use of an X to represent ‘delete’)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The most effective icons are similar ones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Many operations are actions making it more difficult to represent them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Use a combination of objects and symbols that capture the salient part of an action</a:t>
            </a:r>
          </a:p>
        </p:txBody>
      </p:sp>
      <p:sp>
        <p:nvSpPr>
          <p:cNvPr id="4" name="Slide Number Placeholder 1">
            <a:extLst>
              <a:ext uri="{FF2B5EF4-FFF2-40B4-BE49-F238E27FC236}">
                <a16:creationId xmlns:a16="http://schemas.microsoft.com/office/drawing/2014/main" id="{4A1CE5A6-0AA2-A61F-AB1E-735B700DA93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25</a:t>
            </a:fld>
            <a:endParaRPr lang="en-MY" dirty="0"/>
          </a:p>
        </p:txBody>
      </p:sp>
    </p:spTree>
    <p:extLst>
      <p:ext uri="{BB962C8B-B14F-4D97-AF65-F5344CB8AC3E}">
        <p14:creationId xmlns:p14="http://schemas.microsoft.com/office/powerpoint/2010/main" val="41269737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A09BD0-2876-E703-0087-877AB86E0AC8}"/>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E207E7D9-3C6F-43BB-1BEB-36FC0E3A4509}"/>
              </a:ext>
            </a:extLst>
          </p:cNvPr>
          <p:cNvSpPr txBox="1"/>
          <p:nvPr/>
        </p:nvSpPr>
        <p:spPr>
          <a:xfrm>
            <a:off x="594288" y="460230"/>
            <a:ext cx="10992256"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2 types of Apple Aqua icon styles</a:t>
            </a:r>
          </a:p>
        </p:txBody>
      </p:sp>
      <p:sp>
        <p:nvSpPr>
          <p:cNvPr id="5" name="Slide Number Placeholder 1">
            <a:extLst>
              <a:ext uri="{FF2B5EF4-FFF2-40B4-BE49-F238E27FC236}">
                <a16:creationId xmlns:a16="http://schemas.microsoft.com/office/drawing/2014/main" id="{E24311C6-752B-F36B-3ACD-ADC267C60B86}"/>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26</a:t>
            </a:fld>
            <a:endParaRPr lang="en-MY" dirty="0"/>
          </a:p>
        </p:txBody>
      </p:sp>
      <p:pic>
        <p:nvPicPr>
          <p:cNvPr id="2" name="Picture 1" descr="An illustration of two styles of Apple icons used to represent different kinds of functions&#10;">
            <a:extLst>
              <a:ext uri="{FF2B5EF4-FFF2-40B4-BE49-F238E27FC236}">
                <a16:creationId xmlns:a16="http://schemas.microsoft.com/office/drawing/2014/main" id="{078CCA9C-1125-3DB8-56B5-241511075922}"/>
              </a:ext>
            </a:extLst>
          </p:cNvPr>
          <p:cNvPicPr>
            <a:picLocks noChangeAspect="1"/>
          </p:cNvPicPr>
          <p:nvPr/>
        </p:nvPicPr>
        <p:blipFill>
          <a:blip r:embed="rId2"/>
          <a:stretch>
            <a:fillRect/>
          </a:stretch>
        </p:blipFill>
        <p:spPr>
          <a:xfrm>
            <a:off x="2813227" y="2146498"/>
            <a:ext cx="6554378" cy="3002887"/>
          </a:xfrm>
          <a:prstGeom prst="rect">
            <a:avLst/>
          </a:prstGeom>
        </p:spPr>
      </p:pic>
    </p:spTree>
    <p:extLst>
      <p:ext uri="{BB962C8B-B14F-4D97-AF65-F5344CB8AC3E}">
        <p14:creationId xmlns:p14="http://schemas.microsoft.com/office/powerpoint/2010/main" val="7597577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5C04E9-95B3-1860-81FD-8D0F1AD34586}"/>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51CBC52E-DC6E-9693-B411-07D6A2A65203}"/>
              </a:ext>
            </a:extLst>
          </p:cNvPr>
          <p:cNvSpPr txBox="1"/>
          <p:nvPr/>
        </p:nvSpPr>
        <p:spPr>
          <a:xfrm>
            <a:off x="594288" y="460230"/>
            <a:ext cx="10992256"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Flat 2D icons for a smartphone and a smartwatch</a:t>
            </a:r>
          </a:p>
        </p:txBody>
      </p:sp>
      <p:sp>
        <p:nvSpPr>
          <p:cNvPr id="5" name="Slide Number Placeholder 1">
            <a:extLst>
              <a:ext uri="{FF2B5EF4-FFF2-40B4-BE49-F238E27FC236}">
                <a16:creationId xmlns:a16="http://schemas.microsoft.com/office/drawing/2014/main" id="{C548A7B1-C306-B3F6-9324-5C672D43BE97}"/>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27</a:t>
            </a:fld>
            <a:endParaRPr lang="en-MY" dirty="0"/>
          </a:p>
        </p:txBody>
      </p:sp>
      <p:pic>
        <p:nvPicPr>
          <p:cNvPr id="3" name="Picture 2" descr="An illustration of 2D icons designed for (a) a smartphone and (b) a smartwatch.&#10;">
            <a:extLst>
              <a:ext uri="{FF2B5EF4-FFF2-40B4-BE49-F238E27FC236}">
                <a16:creationId xmlns:a16="http://schemas.microsoft.com/office/drawing/2014/main" id="{CC47310E-6FAB-4818-75E9-B6F11ADC374D}"/>
              </a:ext>
            </a:extLst>
          </p:cNvPr>
          <p:cNvPicPr>
            <a:picLocks noChangeAspect="1"/>
          </p:cNvPicPr>
          <p:nvPr/>
        </p:nvPicPr>
        <p:blipFill>
          <a:blip r:embed="rId2"/>
          <a:stretch>
            <a:fillRect/>
          </a:stretch>
        </p:blipFill>
        <p:spPr>
          <a:xfrm>
            <a:off x="3426120" y="2525994"/>
            <a:ext cx="5328592" cy="2783593"/>
          </a:xfrm>
          <a:prstGeom prst="rect">
            <a:avLst/>
          </a:prstGeom>
        </p:spPr>
      </p:pic>
    </p:spTree>
    <p:extLst>
      <p:ext uri="{BB962C8B-B14F-4D97-AF65-F5344CB8AC3E}">
        <p14:creationId xmlns:p14="http://schemas.microsoft.com/office/powerpoint/2010/main" val="37436459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790BCC-C748-8EC0-E2D4-750F1F6F82F6}"/>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0ED17A10-8B4E-6751-4EAD-6DE9DB7E7D47}"/>
              </a:ext>
            </a:extLst>
          </p:cNvPr>
          <p:cNvSpPr txBox="1"/>
          <p:nvPr/>
        </p:nvSpPr>
        <p:spPr>
          <a:xfrm>
            <a:off x="1903524" y="408583"/>
            <a:ext cx="7999108" cy="769441"/>
          </a:xfrm>
          <a:prstGeom prst="rect">
            <a:avLst/>
          </a:prstGeom>
          <a:noFill/>
        </p:spPr>
        <p:txBody>
          <a:bodyPr wrap="square" rtlCol="0">
            <a:spAutoFit/>
          </a:bodyPr>
          <a:lstStyle/>
          <a:p>
            <a:pPr algn="ctr"/>
            <a:r>
              <a:rPr lang="en-US" sz="4400" b="1" dirty="0">
                <a:solidFill>
                  <a:schemeClr val="tx1">
                    <a:lumMod val="75000"/>
                    <a:lumOff val="25000"/>
                  </a:schemeClr>
                </a:solidFill>
                <a:latin typeface="+mj-lt"/>
              </a:rPr>
              <a:t>Activity</a:t>
            </a:r>
          </a:p>
        </p:txBody>
      </p:sp>
      <p:sp>
        <p:nvSpPr>
          <p:cNvPr id="24" name="Rectangle 23">
            <a:extLst>
              <a:ext uri="{FF2B5EF4-FFF2-40B4-BE49-F238E27FC236}">
                <a16:creationId xmlns:a16="http://schemas.microsoft.com/office/drawing/2014/main" id="{5EE69627-F5F9-B57C-064D-93EDF072E382}"/>
              </a:ext>
            </a:extLst>
          </p:cNvPr>
          <p:cNvSpPr/>
          <p:nvPr/>
        </p:nvSpPr>
        <p:spPr>
          <a:xfrm>
            <a:off x="1618915" y="1726388"/>
            <a:ext cx="8568326"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Sketch simple icons to represent the following operations to appear on a digital camera screen:</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Turn image 90-degrees sideways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Crop the image</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Auto-enhance the image</a:t>
            </a:r>
          </a:p>
          <a:p>
            <a:pPr algn="just">
              <a:lnSpc>
                <a:spcPct val="150000"/>
              </a:lnSpc>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Show them to someone else and see if they can understand what each represents </a:t>
            </a:r>
          </a:p>
        </p:txBody>
      </p:sp>
      <p:sp>
        <p:nvSpPr>
          <p:cNvPr id="4" name="Slide Number Placeholder 1">
            <a:extLst>
              <a:ext uri="{FF2B5EF4-FFF2-40B4-BE49-F238E27FC236}">
                <a16:creationId xmlns:a16="http://schemas.microsoft.com/office/drawing/2014/main" id="{0345F77A-506F-49DF-AD2E-1FC7758425F6}"/>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28</a:t>
            </a:fld>
            <a:endParaRPr lang="en-MY" dirty="0"/>
          </a:p>
        </p:txBody>
      </p:sp>
      <p:pic>
        <p:nvPicPr>
          <p:cNvPr id="1026" name="Picture 2" descr="Creative Thinking icon SVG Vector &amp; PNG ...">
            <a:extLst>
              <a:ext uri="{FF2B5EF4-FFF2-40B4-BE49-F238E27FC236}">
                <a16:creationId xmlns:a16="http://schemas.microsoft.com/office/drawing/2014/main" id="{B64B2206-036B-36E5-9D9F-FAB4B09B1B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24832" y="418968"/>
            <a:ext cx="1666552" cy="17977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0830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3837CC-2160-8BEB-200D-26A33369092D}"/>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C0295AD4-337C-8900-420D-EB78467A0D44}"/>
              </a:ext>
            </a:extLst>
          </p:cNvPr>
          <p:cNvSpPr txBox="1"/>
          <p:nvPr/>
        </p:nvSpPr>
        <p:spPr>
          <a:xfrm>
            <a:off x="1143608" y="471814"/>
            <a:ext cx="9893615"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Basic  edit icons that appear on the iPhone app</a:t>
            </a:r>
          </a:p>
        </p:txBody>
      </p:sp>
      <p:sp>
        <p:nvSpPr>
          <p:cNvPr id="24" name="Rectangle 23">
            <a:extLst>
              <a:ext uri="{FF2B5EF4-FFF2-40B4-BE49-F238E27FC236}">
                <a16:creationId xmlns:a16="http://schemas.microsoft.com/office/drawing/2014/main" id="{C2EF4F2F-DC57-8514-0F9E-0D98D01DB02C}"/>
              </a:ext>
            </a:extLst>
          </p:cNvPr>
          <p:cNvSpPr/>
          <p:nvPr/>
        </p:nvSpPr>
        <p:spPr>
          <a:xfrm>
            <a:off x="4863830" y="2210194"/>
            <a:ext cx="5305855" cy="3385542"/>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1600" dirty="0">
                <a:solidFill>
                  <a:schemeClr val="tx1">
                    <a:lumMod val="65000"/>
                    <a:lumOff val="35000"/>
                  </a:schemeClr>
                </a:solidFill>
              </a:rPr>
              <a:t>The box with extended lines and two arrows is the icon for cropping an image</a:t>
            </a:r>
          </a:p>
          <a:p>
            <a:pPr marL="342900" indent="-342900" algn="just">
              <a:lnSpc>
                <a:spcPct val="150000"/>
              </a:lnSpc>
              <a:buFont typeface="Arial" panose="020B0604020202020204" pitchFamily="34" charset="0"/>
              <a:buChar char="•"/>
            </a:pPr>
            <a:r>
              <a:rPr lang="en-US" sz="1600" dirty="0">
                <a:solidFill>
                  <a:schemeClr val="tx1">
                    <a:lumMod val="65000"/>
                    <a:lumOff val="35000"/>
                  </a:schemeClr>
                </a:solidFill>
              </a:rPr>
              <a:t>the three overlapping translucent circles represents “different lenses” that can be used </a:t>
            </a:r>
          </a:p>
          <a:p>
            <a:pPr marL="342900" indent="-342900" algn="just">
              <a:lnSpc>
                <a:spcPct val="150000"/>
              </a:lnSpc>
              <a:buFont typeface="Arial" panose="020B0604020202020204" pitchFamily="34" charset="0"/>
              <a:buChar char="•"/>
            </a:pPr>
            <a:r>
              <a:rPr lang="en-US" sz="1600" dirty="0">
                <a:solidFill>
                  <a:schemeClr val="tx1">
                    <a:lumMod val="65000"/>
                    <a:lumOff val="35000"/>
                  </a:schemeClr>
                </a:solidFill>
              </a:rPr>
              <a:t>the wand above means “auto-enhance</a:t>
            </a:r>
          </a:p>
          <a:p>
            <a:pPr marL="342900" indent="-342900" algn="just">
              <a:lnSpc>
                <a:spcPct val="150000"/>
              </a:lnSpc>
              <a:buFont typeface="Arial" panose="020B0604020202020204" pitchFamily="34" charset="0"/>
              <a:buChar char="•"/>
            </a:pPr>
            <a:r>
              <a:rPr lang="en-US" sz="1600" dirty="0">
                <a:solidFill>
                  <a:schemeClr val="tx1">
                    <a:lumMod val="65000"/>
                    <a:lumOff val="35000"/>
                  </a:schemeClr>
                </a:solidFill>
              </a:rPr>
              <a:t>the circle with plus and minus signs refers to exposure levels</a:t>
            </a:r>
          </a:p>
          <a:p>
            <a:pPr marL="342900" indent="-342900" algn="just">
              <a:lnSpc>
                <a:spcPct val="150000"/>
              </a:lnSpc>
              <a:buFont typeface="Arial" panose="020B0604020202020204" pitchFamily="34" charset="0"/>
              <a:buChar char="•"/>
            </a:pPr>
            <a:r>
              <a:rPr lang="en-US" sz="1600" dirty="0">
                <a:solidFill>
                  <a:schemeClr val="tx1">
                    <a:lumMod val="65000"/>
                    <a:lumOff val="35000"/>
                  </a:schemeClr>
                </a:solidFill>
              </a:rPr>
              <a:t>the circle to the right of it with the simplified ying and yang symbol refers to brilliance levels</a:t>
            </a:r>
          </a:p>
        </p:txBody>
      </p:sp>
      <p:sp>
        <p:nvSpPr>
          <p:cNvPr id="4" name="Slide Number Placeholder 1">
            <a:extLst>
              <a:ext uri="{FF2B5EF4-FFF2-40B4-BE49-F238E27FC236}">
                <a16:creationId xmlns:a16="http://schemas.microsoft.com/office/drawing/2014/main" id="{684A9C7D-FAD6-6E71-C1DD-2210FBD919E3}"/>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29</a:t>
            </a:fld>
            <a:endParaRPr lang="en-MY" dirty="0"/>
          </a:p>
        </p:txBody>
      </p:sp>
      <p:pic>
        <p:nvPicPr>
          <p:cNvPr id="2" name="Picture 1" descr="Photograph of the two rows of basic Edit Photo icons that appear at the bottom of an iPhone display.&#10;">
            <a:extLst>
              <a:ext uri="{FF2B5EF4-FFF2-40B4-BE49-F238E27FC236}">
                <a16:creationId xmlns:a16="http://schemas.microsoft.com/office/drawing/2014/main" id="{BD26A36B-45A4-BB98-21F5-676A37029D64}"/>
              </a:ext>
              <a:ext uri="{C183D7F6-B498-43B3-948B-1728B52AA6E4}">
                <adec:decorative xmlns:adec="http://schemas.microsoft.com/office/drawing/2017/decorative" val="0"/>
              </a:ext>
            </a:extLst>
          </p:cNvPr>
          <p:cNvPicPr>
            <a:picLocks noChangeAspect="1"/>
          </p:cNvPicPr>
          <p:nvPr/>
        </p:nvPicPr>
        <p:blipFill>
          <a:blip r:embed="rId2"/>
          <a:stretch>
            <a:fillRect/>
          </a:stretch>
        </p:blipFill>
        <p:spPr>
          <a:xfrm>
            <a:off x="2022315" y="1918364"/>
            <a:ext cx="2696501" cy="4365104"/>
          </a:xfrm>
          <a:prstGeom prst="rect">
            <a:avLst/>
          </a:prstGeom>
        </p:spPr>
      </p:pic>
    </p:spTree>
    <p:extLst>
      <p:ext uri="{BB962C8B-B14F-4D97-AF65-F5344CB8AC3E}">
        <p14:creationId xmlns:p14="http://schemas.microsoft.com/office/powerpoint/2010/main" val="25941485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1DAED3-1FAE-62B3-01CA-2CFFA96BB704}"/>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A653D112-937F-C422-88F7-4A329C5BA2C3}"/>
              </a:ext>
            </a:extLst>
          </p:cNvPr>
          <p:cNvSpPr txBox="1"/>
          <p:nvPr/>
        </p:nvSpPr>
        <p:spPr>
          <a:xfrm>
            <a:off x="7186692" y="1782972"/>
            <a:ext cx="4473418" cy="1754326"/>
          </a:xfrm>
          <a:prstGeom prst="rect">
            <a:avLst/>
          </a:prstGeom>
          <a:noFill/>
        </p:spPr>
        <p:txBody>
          <a:bodyPr wrap="square" rtlCol="0">
            <a:spAutoFit/>
          </a:bodyPr>
          <a:lstStyle/>
          <a:p>
            <a:pPr algn="ctr"/>
            <a:r>
              <a:rPr lang="en-US" sz="5400" b="1" kern="0" dirty="0">
                <a:solidFill>
                  <a:schemeClr val="tx1">
                    <a:lumMod val="85000"/>
                    <a:lumOff val="15000"/>
                  </a:schemeClr>
                </a:solidFill>
                <a:latin typeface="+mj-lt"/>
              </a:rPr>
              <a:t>INTERFACE</a:t>
            </a:r>
          </a:p>
          <a:p>
            <a:pPr algn="ctr"/>
            <a:r>
              <a:rPr lang="en-US" sz="5400" b="1" kern="0" dirty="0">
                <a:solidFill>
                  <a:srgbClr val="C04C4C"/>
                </a:solidFill>
                <a:latin typeface="+mj-lt"/>
              </a:rPr>
              <a:t>TYPES</a:t>
            </a:r>
          </a:p>
        </p:txBody>
      </p:sp>
      <p:sp>
        <p:nvSpPr>
          <p:cNvPr id="2" name="Slide Number Placeholder 1">
            <a:extLst>
              <a:ext uri="{FF2B5EF4-FFF2-40B4-BE49-F238E27FC236}">
                <a16:creationId xmlns:a16="http://schemas.microsoft.com/office/drawing/2014/main" id="{749C2D68-CEA8-024C-9CDC-21D8AF977321}"/>
              </a:ext>
            </a:extLst>
          </p:cNvPr>
          <p:cNvSpPr>
            <a:spLocks noGrp="1"/>
          </p:cNvSpPr>
          <p:nvPr>
            <p:ph type="sldNum" sz="quarter" idx="11"/>
          </p:nvPr>
        </p:nvSpPr>
        <p:spPr/>
        <p:txBody>
          <a:bodyPr/>
          <a:lstStyle/>
          <a:p>
            <a:fld id="{7737D3DD-0AB3-4F16-99FA-6262B2B4036D}" type="slidenum">
              <a:rPr lang="en-MY" smtClean="0"/>
              <a:t>3</a:t>
            </a:fld>
            <a:endParaRPr lang="en-MY"/>
          </a:p>
        </p:txBody>
      </p:sp>
    </p:spTree>
    <p:extLst>
      <p:ext uri="{BB962C8B-B14F-4D97-AF65-F5344CB8AC3E}">
        <p14:creationId xmlns:p14="http://schemas.microsoft.com/office/powerpoint/2010/main" val="138660269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45AA07-9E4E-617E-42FF-89D60D4D0930}"/>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A134B9CC-2FC2-59A1-BB84-BC26BFDE60BB}"/>
              </a:ext>
            </a:extLst>
          </p:cNvPr>
          <p:cNvSpPr txBox="1"/>
          <p:nvPr/>
        </p:nvSpPr>
        <p:spPr>
          <a:xfrm>
            <a:off x="698263" y="471814"/>
            <a:ext cx="10784304"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Research and Design</a:t>
            </a:r>
          </a:p>
          <a:p>
            <a:pPr algn="ctr"/>
            <a:r>
              <a:rPr lang="en-US" sz="4400" dirty="0">
                <a:solidFill>
                  <a:schemeClr val="tx1">
                    <a:lumMod val="75000"/>
                    <a:lumOff val="25000"/>
                  </a:schemeClr>
                </a:solidFill>
                <a:latin typeface="+mj-lt"/>
              </a:rPr>
              <a:t>Considerations</a:t>
            </a:r>
          </a:p>
        </p:txBody>
      </p:sp>
      <p:sp>
        <p:nvSpPr>
          <p:cNvPr id="24" name="Rectangle 23">
            <a:extLst>
              <a:ext uri="{FF2B5EF4-FFF2-40B4-BE49-F238E27FC236}">
                <a16:creationId xmlns:a16="http://schemas.microsoft.com/office/drawing/2014/main" id="{BF283FFD-FA43-E29F-D60A-52D6FC938E6B}"/>
              </a:ext>
            </a:extLst>
          </p:cNvPr>
          <p:cNvSpPr/>
          <p:nvPr/>
        </p:nvSpPr>
        <p:spPr>
          <a:xfrm>
            <a:off x="1035385" y="2107549"/>
            <a:ext cx="10110060"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There is a wealth of resources for creating icons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Guidelines, style guides, icon builders, libraries, online tutorials</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Text labels can be used alongside icons to help identification for small icon sets </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For large icon sets (for instance, photo editing or word processing) can use the hover function</a:t>
            </a:r>
          </a:p>
        </p:txBody>
      </p:sp>
      <p:sp>
        <p:nvSpPr>
          <p:cNvPr id="4" name="Slide Number Placeholder 1">
            <a:extLst>
              <a:ext uri="{FF2B5EF4-FFF2-40B4-BE49-F238E27FC236}">
                <a16:creationId xmlns:a16="http://schemas.microsoft.com/office/drawing/2014/main" id="{D7B8DD64-01C0-D271-2A01-32BC90EFB738}"/>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30</a:t>
            </a:fld>
            <a:endParaRPr lang="en-MY" dirty="0"/>
          </a:p>
        </p:txBody>
      </p:sp>
    </p:spTree>
    <p:extLst>
      <p:ext uri="{BB962C8B-B14F-4D97-AF65-F5344CB8AC3E}">
        <p14:creationId xmlns:p14="http://schemas.microsoft.com/office/powerpoint/2010/main" val="26027571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77E4E3-3581-F11E-A443-9ADB5FE894DF}"/>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DBF9AF23-C067-5494-61D9-2322F9E03258}"/>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3. Multimedia</a:t>
            </a:r>
          </a:p>
        </p:txBody>
      </p:sp>
      <p:sp>
        <p:nvSpPr>
          <p:cNvPr id="24" name="Rectangle 23">
            <a:extLst>
              <a:ext uri="{FF2B5EF4-FFF2-40B4-BE49-F238E27FC236}">
                <a16:creationId xmlns:a16="http://schemas.microsoft.com/office/drawing/2014/main" id="{0EA76BC6-DAA0-6C26-8174-574CB47EE382}"/>
              </a:ext>
            </a:extLst>
          </p:cNvPr>
          <p:cNvSpPr/>
          <p:nvPr/>
        </p:nvSpPr>
        <p:spPr>
          <a:xfrm>
            <a:off x="1035385" y="1501883"/>
            <a:ext cx="10110060"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Combines different media within a single interface with various forms of interactivity</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Graphics, text, video, sound, and animation</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Users click on links in an image or text</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Another part of the program</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An animation or a video clip is played</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Users can return to where they were or move on to another place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Can provide better ways of presenting information than a single media can</a:t>
            </a:r>
          </a:p>
        </p:txBody>
      </p:sp>
      <p:sp>
        <p:nvSpPr>
          <p:cNvPr id="4" name="Slide Number Placeholder 1">
            <a:extLst>
              <a:ext uri="{FF2B5EF4-FFF2-40B4-BE49-F238E27FC236}">
                <a16:creationId xmlns:a16="http://schemas.microsoft.com/office/drawing/2014/main" id="{5C0DB8D4-6E97-9ED2-F594-0D89BC001A71}"/>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31</a:t>
            </a:fld>
            <a:endParaRPr lang="en-MY" dirty="0"/>
          </a:p>
        </p:txBody>
      </p:sp>
    </p:spTree>
    <p:extLst>
      <p:ext uri="{BB962C8B-B14F-4D97-AF65-F5344CB8AC3E}">
        <p14:creationId xmlns:p14="http://schemas.microsoft.com/office/powerpoint/2010/main" val="346838401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264E47-A428-56F5-499C-A93F9C0FE428}"/>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355179A7-DC90-48D1-1312-6025633FE92D}"/>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Pros and Cons</a:t>
            </a:r>
          </a:p>
        </p:txBody>
      </p:sp>
      <p:sp>
        <p:nvSpPr>
          <p:cNvPr id="24" name="Rectangle 23">
            <a:extLst>
              <a:ext uri="{FF2B5EF4-FFF2-40B4-BE49-F238E27FC236}">
                <a16:creationId xmlns:a16="http://schemas.microsoft.com/office/drawing/2014/main" id="{F88BDB4A-7528-5C55-05FB-41585292A660}"/>
              </a:ext>
            </a:extLst>
          </p:cNvPr>
          <p:cNvSpPr/>
          <p:nvPr/>
        </p:nvSpPr>
        <p:spPr>
          <a:xfrm>
            <a:off x="1035385" y="1963548"/>
            <a:ext cx="10110060"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Facilitates rapid access to multiple representations of information</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Can provide better ways of presenting information than can any media alone</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Can enable easier learning, better understanding, more engagement, and more pleasure</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Can encourage users to explore different parts of a game or story</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Tendency to play video clips and animations while skimming through accompanying text or diagrams</a:t>
            </a:r>
          </a:p>
        </p:txBody>
      </p:sp>
      <p:sp>
        <p:nvSpPr>
          <p:cNvPr id="4" name="Slide Number Placeholder 1">
            <a:extLst>
              <a:ext uri="{FF2B5EF4-FFF2-40B4-BE49-F238E27FC236}">
                <a16:creationId xmlns:a16="http://schemas.microsoft.com/office/drawing/2014/main" id="{58E916C8-CE74-AA6E-F962-3E2AF5DE28B3}"/>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32</a:t>
            </a:fld>
            <a:endParaRPr lang="en-MY" dirty="0"/>
          </a:p>
        </p:txBody>
      </p:sp>
    </p:spTree>
    <p:extLst>
      <p:ext uri="{BB962C8B-B14F-4D97-AF65-F5344CB8AC3E}">
        <p14:creationId xmlns:p14="http://schemas.microsoft.com/office/powerpoint/2010/main" val="204169731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3E021F-F2DA-7458-0A91-161A89850550}"/>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39AAAAD8-EF75-5184-F6BE-BE63829686DD}"/>
              </a:ext>
            </a:extLst>
          </p:cNvPr>
          <p:cNvSpPr txBox="1"/>
          <p:nvPr/>
        </p:nvSpPr>
        <p:spPr>
          <a:xfrm>
            <a:off x="0" y="310573"/>
            <a:ext cx="12192000"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Multimedia learning app designed for tablet</a:t>
            </a:r>
          </a:p>
        </p:txBody>
      </p:sp>
      <p:sp>
        <p:nvSpPr>
          <p:cNvPr id="5" name="Slide Number Placeholder 1">
            <a:extLst>
              <a:ext uri="{FF2B5EF4-FFF2-40B4-BE49-F238E27FC236}">
                <a16:creationId xmlns:a16="http://schemas.microsoft.com/office/drawing/2014/main" id="{6DCD9E1B-8F60-F631-ABCA-AF5E481DDE87}"/>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33</a:t>
            </a:fld>
            <a:endParaRPr lang="en-MY" dirty="0"/>
          </a:p>
        </p:txBody>
      </p:sp>
      <p:pic>
        <p:nvPicPr>
          <p:cNvPr id="2" name="Content Placeholder 5" descr="Photograph of an example of a multimedia learning app designed for tablets.&#10;">
            <a:extLst>
              <a:ext uri="{FF2B5EF4-FFF2-40B4-BE49-F238E27FC236}">
                <a16:creationId xmlns:a16="http://schemas.microsoft.com/office/drawing/2014/main" id="{880C2111-BB3D-0C4B-FE0B-E5D978BA9C1B}"/>
              </a:ext>
            </a:extLst>
          </p:cNvPr>
          <p:cNvPicPr>
            <a:picLocks noChangeAspect="1"/>
          </p:cNvPicPr>
          <p:nvPr/>
        </p:nvPicPr>
        <p:blipFill>
          <a:blip r:embed="rId2"/>
          <a:stretch>
            <a:fillRect/>
          </a:stretch>
        </p:blipFill>
        <p:spPr>
          <a:xfrm>
            <a:off x="3445728" y="1819882"/>
            <a:ext cx="5289376" cy="4795701"/>
          </a:xfrm>
          <a:prstGeom prst="rect">
            <a:avLst/>
          </a:prstGeom>
        </p:spPr>
      </p:pic>
    </p:spTree>
    <p:extLst>
      <p:ext uri="{BB962C8B-B14F-4D97-AF65-F5344CB8AC3E}">
        <p14:creationId xmlns:p14="http://schemas.microsoft.com/office/powerpoint/2010/main" val="34911441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DFD951-CE42-89A1-6FBC-4AA8FAFE10F5}"/>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8E19FC68-1283-1856-3516-66533819A3B6}"/>
              </a:ext>
            </a:extLst>
          </p:cNvPr>
          <p:cNvSpPr txBox="1"/>
          <p:nvPr/>
        </p:nvSpPr>
        <p:spPr>
          <a:xfrm>
            <a:off x="698263" y="471814"/>
            <a:ext cx="10784304"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Research and Design</a:t>
            </a:r>
          </a:p>
          <a:p>
            <a:pPr algn="ctr"/>
            <a:r>
              <a:rPr lang="en-US" sz="4400" dirty="0">
                <a:solidFill>
                  <a:schemeClr val="tx1">
                    <a:lumMod val="75000"/>
                    <a:lumOff val="25000"/>
                  </a:schemeClr>
                </a:solidFill>
                <a:latin typeface="+mj-lt"/>
              </a:rPr>
              <a:t>Considerations</a:t>
            </a:r>
          </a:p>
        </p:txBody>
      </p:sp>
      <p:sp>
        <p:nvSpPr>
          <p:cNvPr id="24" name="Rectangle 23">
            <a:extLst>
              <a:ext uri="{FF2B5EF4-FFF2-40B4-BE49-F238E27FC236}">
                <a16:creationId xmlns:a16="http://schemas.microsoft.com/office/drawing/2014/main" id="{F858B666-EA35-EA5E-EE66-92227AB596BF}"/>
              </a:ext>
            </a:extLst>
          </p:cNvPr>
          <p:cNvSpPr/>
          <p:nvPr/>
        </p:nvSpPr>
        <p:spPr>
          <a:xfrm>
            <a:off x="1035385" y="2107549"/>
            <a:ext cx="10110060"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How to design multimedia to help users explore, keep track of, and integrate the multiple representations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Provide hands-on interactivities and simulations that the user has to complete to solve a task</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Provide quizzes, electronic notebooks, and games</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Multimedia good for supporting certain activities, such as browsing, but less optimal for reading at length  </a:t>
            </a:r>
          </a:p>
        </p:txBody>
      </p:sp>
      <p:sp>
        <p:nvSpPr>
          <p:cNvPr id="4" name="Slide Number Placeholder 1">
            <a:extLst>
              <a:ext uri="{FF2B5EF4-FFF2-40B4-BE49-F238E27FC236}">
                <a16:creationId xmlns:a16="http://schemas.microsoft.com/office/drawing/2014/main" id="{C25B0FB5-A312-0E7B-0398-653982030C24}"/>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34</a:t>
            </a:fld>
            <a:endParaRPr lang="en-MY" dirty="0"/>
          </a:p>
        </p:txBody>
      </p:sp>
    </p:spTree>
    <p:extLst>
      <p:ext uri="{BB962C8B-B14F-4D97-AF65-F5344CB8AC3E}">
        <p14:creationId xmlns:p14="http://schemas.microsoft.com/office/powerpoint/2010/main" val="19193861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13362-51A3-C269-45BB-F3B454FC285D}"/>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7BE48056-F7F9-1D80-B959-508C0B71906A}"/>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4. Virtual Reality</a:t>
            </a:r>
          </a:p>
        </p:txBody>
      </p:sp>
      <p:sp>
        <p:nvSpPr>
          <p:cNvPr id="24" name="Rectangle 23">
            <a:extLst>
              <a:ext uri="{FF2B5EF4-FFF2-40B4-BE49-F238E27FC236}">
                <a16:creationId xmlns:a16="http://schemas.microsoft.com/office/drawing/2014/main" id="{22D51D00-08CC-2C2B-CB39-0295B3CC8D62}"/>
              </a:ext>
            </a:extLst>
          </p:cNvPr>
          <p:cNvSpPr/>
          <p:nvPr/>
        </p:nvSpPr>
        <p:spPr>
          <a:xfrm>
            <a:off x="1035385" y="1963548"/>
            <a:ext cx="10110060"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Computer-generated graphical simulations providing: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“the illusion of participation in a synthetic environment rather than external observation of such an environment” (Gigante, 1993)</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Provide new kinds of experience, enabling users to interact with objects and navigate in 3D space </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Create highly-engaging user experiences</a:t>
            </a:r>
          </a:p>
        </p:txBody>
      </p:sp>
      <p:sp>
        <p:nvSpPr>
          <p:cNvPr id="4" name="Slide Number Placeholder 1">
            <a:extLst>
              <a:ext uri="{FF2B5EF4-FFF2-40B4-BE49-F238E27FC236}">
                <a16:creationId xmlns:a16="http://schemas.microsoft.com/office/drawing/2014/main" id="{226AB365-29AD-E0FB-937C-1673A85AA34B}"/>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35</a:t>
            </a:fld>
            <a:endParaRPr lang="en-MY" dirty="0"/>
          </a:p>
        </p:txBody>
      </p:sp>
    </p:spTree>
    <p:extLst>
      <p:ext uri="{BB962C8B-B14F-4D97-AF65-F5344CB8AC3E}">
        <p14:creationId xmlns:p14="http://schemas.microsoft.com/office/powerpoint/2010/main" val="40206561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365B3F-3801-56F1-21CD-6BC570CBF9B6}"/>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8983C687-280F-963A-2253-795CB4168292}"/>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Pros and Cons</a:t>
            </a:r>
          </a:p>
        </p:txBody>
      </p:sp>
      <p:sp>
        <p:nvSpPr>
          <p:cNvPr id="24" name="Rectangle 23">
            <a:extLst>
              <a:ext uri="{FF2B5EF4-FFF2-40B4-BE49-F238E27FC236}">
                <a16:creationId xmlns:a16="http://schemas.microsoft.com/office/drawing/2014/main" id="{909ECD85-8237-68AE-5112-BC561C9476F8}"/>
              </a:ext>
            </a:extLst>
          </p:cNvPr>
          <p:cNvSpPr/>
          <p:nvPr/>
        </p:nvSpPr>
        <p:spPr>
          <a:xfrm>
            <a:off x="1035385" y="1271051"/>
            <a:ext cx="10110060" cy="513217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Can have a higher level of fidelity with objects that they represent compared to multimedia</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Induces a sense of presence where someone is totally engrossed by the experience</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“a state of consciousness, the (psychological) sense of being in the virtual environment” (Slater and Wilbur, 1999)</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Provides different viewpoints: first and third person</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Early head-mounted displays were uncomfortable to wear and could cause motion sickness and disorientation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Lighter VR headsets are now available (for example, HTC </a:t>
            </a:r>
            <a:r>
              <a:rPr lang="en-US" sz="2000" dirty="0" err="1">
                <a:solidFill>
                  <a:schemeClr val="tx1">
                    <a:lumMod val="65000"/>
                    <a:lumOff val="35000"/>
                  </a:schemeClr>
                </a:solidFill>
              </a:rPr>
              <a:t>Vive</a:t>
            </a:r>
            <a:r>
              <a:rPr lang="en-US" sz="2000" dirty="0">
                <a:solidFill>
                  <a:schemeClr val="tx1">
                    <a:lumMod val="65000"/>
                    <a:lumOff val="35000"/>
                  </a:schemeClr>
                </a:solidFill>
              </a:rPr>
              <a:t>) with more accurate head tracking </a:t>
            </a:r>
          </a:p>
        </p:txBody>
      </p:sp>
      <p:sp>
        <p:nvSpPr>
          <p:cNvPr id="4" name="Slide Number Placeholder 1">
            <a:extLst>
              <a:ext uri="{FF2B5EF4-FFF2-40B4-BE49-F238E27FC236}">
                <a16:creationId xmlns:a16="http://schemas.microsoft.com/office/drawing/2014/main" id="{DFE93E48-91DA-668C-AD75-03CE7E798DE7}"/>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36</a:t>
            </a:fld>
            <a:endParaRPr lang="en-MY" dirty="0"/>
          </a:p>
        </p:txBody>
      </p:sp>
    </p:spTree>
    <p:extLst>
      <p:ext uri="{BB962C8B-B14F-4D97-AF65-F5344CB8AC3E}">
        <p14:creationId xmlns:p14="http://schemas.microsoft.com/office/powerpoint/2010/main" val="4156899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D2CD30-8A11-776D-F206-3148B2B33950}"/>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683C7338-0127-B28F-D239-9AA9C93917E0}"/>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Examples</a:t>
            </a:r>
          </a:p>
        </p:txBody>
      </p:sp>
      <p:sp>
        <p:nvSpPr>
          <p:cNvPr id="24" name="Rectangle 23">
            <a:extLst>
              <a:ext uri="{FF2B5EF4-FFF2-40B4-BE49-F238E27FC236}">
                <a16:creationId xmlns:a16="http://schemas.microsoft.com/office/drawing/2014/main" id="{123AED03-E34A-A0E4-1409-4D661D7F98AB}"/>
              </a:ext>
            </a:extLst>
          </p:cNvPr>
          <p:cNvSpPr/>
          <p:nvPr/>
        </p:nvSpPr>
        <p:spPr>
          <a:xfrm>
            <a:off x="1035385" y="1786242"/>
            <a:ext cx="10110060" cy="328551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Video games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Arcade games for social groups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Well being and therapy for fears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Experience how others feel emotions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For example, empathy and compassion</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Enrich user’s planning experience for travel destinations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Architecture, design, and education</a:t>
            </a:r>
          </a:p>
        </p:txBody>
      </p:sp>
      <p:sp>
        <p:nvSpPr>
          <p:cNvPr id="4" name="Slide Number Placeholder 1">
            <a:extLst>
              <a:ext uri="{FF2B5EF4-FFF2-40B4-BE49-F238E27FC236}">
                <a16:creationId xmlns:a16="http://schemas.microsoft.com/office/drawing/2014/main" id="{2AC321C8-9FC0-A4AE-88AB-59B3DBA9B05C}"/>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37</a:t>
            </a:fld>
            <a:endParaRPr lang="en-MY" dirty="0"/>
          </a:p>
        </p:txBody>
      </p:sp>
      <p:sp>
        <p:nvSpPr>
          <p:cNvPr id="2" name="TextBox 1">
            <a:extLst>
              <a:ext uri="{FF2B5EF4-FFF2-40B4-BE49-F238E27FC236}">
                <a16:creationId xmlns:a16="http://schemas.microsoft.com/office/drawing/2014/main" id="{940BDDA5-CDEC-71B3-CDF9-DFDAC67F08F6}"/>
              </a:ext>
            </a:extLst>
          </p:cNvPr>
          <p:cNvSpPr txBox="1"/>
          <p:nvPr/>
        </p:nvSpPr>
        <p:spPr>
          <a:xfrm>
            <a:off x="3696511" y="8424153"/>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97046035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38E0F5-0126-CCE9-7DC1-81191FCEA15C}"/>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CE9BB51D-188F-936A-67DF-555C1C7492F3}"/>
              </a:ext>
            </a:extLst>
          </p:cNvPr>
          <p:cNvSpPr txBox="1"/>
          <p:nvPr/>
        </p:nvSpPr>
        <p:spPr>
          <a:xfrm>
            <a:off x="0" y="310573"/>
            <a:ext cx="12192000"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Polygon graphics used to represent avatars for the We Wait VR experience</a:t>
            </a:r>
          </a:p>
        </p:txBody>
      </p:sp>
      <p:sp>
        <p:nvSpPr>
          <p:cNvPr id="5" name="Slide Number Placeholder 1">
            <a:extLst>
              <a:ext uri="{FF2B5EF4-FFF2-40B4-BE49-F238E27FC236}">
                <a16:creationId xmlns:a16="http://schemas.microsoft.com/office/drawing/2014/main" id="{C219DBC5-F874-9F8A-2DD5-1F4BFEEB2DEA}"/>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38</a:t>
            </a:fld>
            <a:endParaRPr lang="en-MY" dirty="0"/>
          </a:p>
        </p:txBody>
      </p:sp>
      <p:pic>
        <p:nvPicPr>
          <p:cNvPr id="3" name="Content Placeholder 5" descr="An illustration of snapshot of polygon graphics used to represent avatars for the “We Wait” VR experience.&#10;">
            <a:extLst>
              <a:ext uri="{FF2B5EF4-FFF2-40B4-BE49-F238E27FC236}">
                <a16:creationId xmlns:a16="http://schemas.microsoft.com/office/drawing/2014/main" id="{0E00F9E3-F579-9C11-D3F1-48EC24EF8958}"/>
              </a:ext>
            </a:extLst>
          </p:cNvPr>
          <p:cNvPicPr>
            <a:picLocks noChangeAspect="1"/>
          </p:cNvPicPr>
          <p:nvPr/>
        </p:nvPicPr>
        <p:blipFill>
          <a:blip r:embed="rId2"/>
          <a:stretch>
            <a:fillRect/>
          </a:stretch>
        </p:blipFill>
        <p:spPr>
          <a:xfrm>
            <a:off x="3295110" y="1718213"/>
            <a:ext cx="5590611" cy="4655299"/>
          </a:xfrm>
          <a:prstGeom prst="rect">
            <a:avLst/>
          </a:prstGeom>
        </p:spPr>
      </p:pic>
    </p:spTree>
    <p:extLst>
      <p:ext uri="{BB962C8B-B14F-4D97-AF65-F5344CB8AC3E}">
        <p14:creationId xmlns:p14="http://schemas.microsoft.com/office/powerpoint/2010/main" val="199912195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0D3F05-7250-1FBC-E5E9-C1811B22BD3E}"/>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17BFF876-CE3C-3333-5EE9-17932C6B273F}"/>
              </a:ext>
            </a:extLst>
          </p:cNvPr>
          <p:cNvSpPr txBox="1"/>
          <p:nvPr/>
        </p:nvSpPr>
        <p:spPr>
          <a:xfrm>
            <a:off x="0" y="310573"/>
            <a:ext cx="12192000"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UTM Classroom of the Future</a:t>
            </a:r>
          </a:p>
        </p:txBody>
      </p:sp>
      <p:sp>
        <p:nvSpPr>
          <p:cNvPr id="5" name="Slide Number Placeholder 1">
            <a:extLst>
              <a:ext uri="{FF2B5EF4-FFF2-40B4-BE49-F238E27FC236}">
                <a16:creationId xmlns:a16="http://schemas.microsoft.com/office/drawing/2014/main" id="{BB371DDB-B848-11C1-B0D9-7AB3F01D2A3B}"/>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39</a:t>
            </a:fld>
            <a:endParaRPr lang="en-MY" dirty="0"/>
          </a:p>
        </p:txBody>
      </p:sp>
      <p:pic>
        <p:nvPicPr>
          <p:cNvPr id="2" name="Picture 1">
            <a:extLst>
              <a:ext uri="{FF2B5EF4-FFF2-40B4-BE49-F238E27FC236}">
                <a16:creationId xmlns:a16="http://schemas.microsoft.com/office/drawing/2014/main" id="{F1AEA566-9C26-7F6D-E833-DF0E5E82E294}"/>
              </a:ext>
            </a:extLst>
          </p:cNvPr>
          <p:cNvPicPr>
            <a:picLocks noChangeAspect="1"/>
          </p:cNvPicPr>
          <p:nvPr/>
        </p:nvPicPr>
        <p:blipFill>
          <a:blip r:embed="rId2"/>
          <a:stretch>
            <a:fillRect/>
          </a:stretch>
        </p:blipFill>
        <p:spPr>
          <a:xfrm>
            <a:off x="2670036" y="1148747"/>
            <a:ext cx="6840760" cy="4560506"/>
          </a:xfrm>
          <a:prstGeom prst="rect">
            <a:avLst/>
          </a:prstGeom>
        </p:spPr>
      </p:pic>
      <p:sp>
        <p:nvSpPr>
          <p:cNvPr id="4" name="Rectangle 3">
            <a:extLst>
              <a:ext uri="{FF2B5EF4-FFF2-40B4-BE49-F238E27FC236}">
                <a16:creationId xmlns:a16="http://schemas.microsoft.com/office/drawing/2014/main" id="{1BA66BC3-E436-8F5C-7EFE-672B61EC9360}"/>
              </a:ext>
            </a:extLst>
          </p:cNvPr>
          <p:cNvSpPr/>
          <p:nvPr/>
        </p:nvSpPr>
        <p:spPr>
          <a:xfrm>
            <a:off x="2670036" y="5786690"/>
            <a:ext cx="6316153" cy="646331"/>
          </a:xfrm>
          <a:prstGeom prst="rect">
            <a:avLst/>
          </a:prstGeom>
        </p:spPr>
        <p:txBody>
          <a:bodyPr wrap="none">
            <a:spAutoFit/>
          </a:bodyPr>
          <a:lstStyle/>
          <a:p>
            <a:r>
              <a:rPr lang="en-US" dirty="0">
                <a:solidFill>
                  <a:schemeClr val="tx1">
                    <a:lumMod val="65000"/>
                    <a:lumOff val="35000"/>
                  </a:schemeClr>
                </a:solidFill>
              </a:rPr>
              <a:t>Offshore experience</a:t>
            </a:r>
          </a:p>
          <a:p>
            <a:r>
              <a:rPr lang="en-US" dirty="0">
                <a:solidFill>
                  <a:schemeClr val="tx1">
                    <a:lumMod val="65000"/>
                    <a:lumOff val="35000"/>
                  </a:schemeClr>
                </a:solidFill>
              </a:rPr>
              <a:t>Source: https://</a:t>
            </a:r>
            <a:r>
              <a:rPr lang="en-US" dirty="0" err="1">
                <a:solidFill>
                  <a:schemeClr val="tx1">
                    <a:lumMod val="65000"/>
                    <a:lumOff val="35000"/>
                  </a:schemeClr>
                </a:solidFill>
              </a:rPr>
              <a:t>magicx.my</a:t>
            </a:r>
            <a:r>
              <a:rPr lang="en-US" dirty="0">
                <a:solidFill>
                  <a:schemeClr val="tx1">
                    <a:lumMod val="65000"/>
                    <a:lumOff val="35000"/>
                  </a:schemeClr>
                </a:solidFill>
              </a:rPr>
              <a:t>/classroom-of-the-future/</a:t>
            </a:r>
          </a:p>
        </p:txBody>
      </p:sp>
    </p:spTree>
    <p:extLst>
      <p:ext uri="{BB962C8B-B14F-4D97-AF65-F5344CB8AC3E}">
        <p14:creationId xmlns:p14="http://schemas.microsoft.com/office/powerpoint/2010/main" val="17066284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CA2438-6C99-266C-2D7C-86FDF823AC8D}"/>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5F8ABBDF-3747-8705-1924-07418AF13822}"/>
              </a:ext>
            </a:extLst>
          </p:cNvPr>
          <p:cNvSpPr txBox="1"/>
          <p:nvPr/>
        </p:nvSpPr>
        <p:spPr>
          <a:xfrm>
            <a:off x="2090862" y="473741"/>
            <a:ext cx="799910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Overview</a:t>
            </a:r>
          </a:p>
        </p:txBody>
      </p:sp>
      <p:sp>
        <p:nvSpPr>
          <p:cNvPr id="24" name="Rectangle 23">
            <a:extLst>
              <a:ext uri="{FF2B5EF4-FFF2-40B4-BE49-F238E27FC236}">
                <a16:creationId xmlns:a16="http://schemas.microsoft.com/office/drawing/2014/main" id="{F661811A-DEE6-3FF2-146E-A7FF2A655DF1}"/>
              </a:ext>
            </a:extLst>
          </p:cNvPr>
          <p:cNvSpPr/>
          <p:nvPr/>
        </p:nvSpPr>
        <p:spPr>
          <a:xfrm>
            <a:off x="786441" y="1250575"/>
            <a:ext cx="4151969" cy="5089855"/>
          </a:xfrm>
          <a:prstGeom prst="rect">
            <a:avLst/>
          </a:prstGeom>
        </p:spPr>
        <p:txBody>
          <a:bodyPr wrap="square">
            <a:spAutoFit/>
          </a:bodyPr>
          <a:lstStyle/>
          <a:p>
            <a:pPr algn="just">
              <a:lnSpc>
                <a:spcPct val="150000"/>
              </a:lnSpc>
            </a:pPr>
            <a:r>
              <a:rPr lang="en-US" sz="2000" dirty="0">
                <a:solidFill>
                  <a:schemeClr val="tx1">
                    <a:lumMod val="65000"/>
                    <a:lumOff val="35000"/>
                  </a:schemeClr>
                </a:solidFill>
              </a:rPr>
              <a:t>22 interface types covered</a:t>
            </a:r>
          </a:p>
          <a:p>
            <a:pPr marL="914400" lvl="1" indent="-457200" algn="just">
              <a:lnSpc>
                <a:spcPct val="150000"/>
              </a:lnSpc>
              <a:buFont typeface="+mj-lt"/>
              <a:buAutoNum type="arabicPeriod"/>
            </a:pPr>
            <a:r>
              <a:rPr lang="en-US" dirty="0">
                <a:solidFill>
                  <a:schemeClr val="tx1">
                    <a:lumMod val="65000"/>
                    <a:lumOff val="35000"/>
                  </a:schemeClr>
                </a:solidFill>
              </a:rPr>
              <a:t>Command</a:t>
            </a:r>
          </a:p>
          <a:p>
            <a:pPr marL="914400" lvl="1" indent="-457200" algn="just">
              <a:lnSpc>
                <a:spcPct val="150000"/>
              </a:lnSpc>
              <a:buFont typeface="+mj-lt"/>
              <a:buAutoNum type="arabicPeriod"/>
            </a:pPr>
            <a:r>
              <a:rPr lang="en-US" dirty="0">
                <a:solidFill>
                  <a:schemeClr val="tx1">
                    <a:lumMod val="65000"/>
                    <a:lumOff val="35000"/>
                  </a:schemeClr>
                </a:solidFill>
              </a:rPr>
              <a:t>Graphical</a:t>
            </a:r>
          </a:p>
          <a:p>
            <a:pPr marL="914400" lvl="1" indent="-457200" algn="just">
              <a:lnSpc>
                <a:spcPct val="150000"/>
              </a:lnSpc>
              <a:buFont typeface="+mj-lt"/>
              <a:buAutoNum type="arabicPeriod"/>
            </a:pPr>
            <a:r>
              <a:rPr lang="en-US" dirty="0">
                <a:solidFill>
                  <a:schemeClr val="tx1">
                    <a:lumMod val="65000"/>
                    <a:lumOff val="35000"/>
                  </a:schemeClr>
                </a:solidFill>
              </a:rPr>
              <a:t>Multimedia</a:t>
            </a:r>
          </a:p>
          <a:p>
            <a:pPr marL="914400" lvl="1" indent="-457200" algn="just">
              <a:lnSpc>
                <a:spcPct val="150000"/>
              </a:lnSpc>
              <a:buFont typeface="+mj-lt"/>
              <a:buAutoNum type="arabicPeriod"/>
            </a:pPr>
            <a:r>
              <a:rPr lang="en-US" dirty="0">
                <a:solidFill>
                  <a:schemeClr val="tx1">
                    <a:lumMod val="65000"/>
                    <a:lumOff val="35000"/>
                  </a:schemeClr>
                </a:solidFill>
              </a:rPr>
              <a:t>Virtual reality</a:t>
            </a:r>
          </a:p>
          <a:p>
            <a:pPr marL="914400" lvl="1" indent="-457200" algn="just">
              <a:lnSpc>
                <a:spcPct val="150000"/>
              </a:lnSpc>
              <a:buFont typeface="+mj-lt"/>
              <a:buAutoNum type="arabicPeriod"/>
            </a:pPr>
            <a:r>
              <a:rPr lang="en-US" dirty="0">
                <a:solidFill>
                  <a:schemeClr val="tx1">
                    <a:lumMod val="65000"/>
                    <a:lumOff val="35000"/>
                  </a:schemeClr>
                </a:solidFill>
              </a:rPr>
              <a:t>Web</a:t>
            </a:r>
          </a:p>
          <a:p>
            <a:pPr marL="914400" lvl="1" indent="-457200" algn="just">
              <a:lnSpc>
                <a:spcPct val="150000"/>
              </a:lnSpc>
              <a:buFont typeface="+mj-lt"/>
              <a:buAutoNum type="arabicPeriod"/>
            </a:pPr>
            <a:r>
              <a:rPr lang="en-US" dirty="0">
                <a:solidFill>
                  <a:schemeClr val="tx1">
                    <a:lumMod val="65000"/>
                    <a:lumOff val="35000"/>
                  </a:schemeClr>
                </a:solidFill>
              </a:rPr>
              <a:t>Mobile</a:t>
            </a:r>
          </a:p>
          <a:p>
            <a:pPr marL="914400" lvl="1" indent="-457200" algn="just">
              <a:lnSpc>
                <a:spcPct val="150000"/>
              </a:lnSpc>
              <a:buFont typeface="+mj-lt"/>
              <a:buAutoNum type="arabicPeriod"/>
            </a:pPr>
            <a:r>
              <a:rPr lang="en-US" dirty="0">
                <a:solidFill>
                  <a:schemeClr val="tx1">
                    <a:lumMod val="65000"/>
                    <a:lumOff val="35000"/>
                  </a:schemeClr>
                </a:solidFill>
              </a:rPr>
              <a:t>Appliance</a:t>
            </a:r>
          </a:p>
          <a:p>
            <a:pPr marL="914400" lvl="1" indent="-457200" algn="just">
              <a:lnSpc>
                <a:spcPct val="150000"/>
              </a:lnSpc>
              <a:buFont typeface="+mj-lt"/>
              <a:buAutoNum type="arabicPeriod"/>
            </a:pPr>
            <a:r>
              <a:rPr lang="en-US" dirty="0">
                <a:solidFill>
                  <a:schemeClr val="tx1">
                    <a:lumMod val="65000"/>
                    <a:lumOff val="35000"/>
                  </a:schemeClr>
                </a:solidFill>
              </a:rPr>
              <a:t>Voice</a:t>
            </a:r>
          </a:p>
          <a:p>
            <a:pPr marL="914400" lvl="1" indent="-457200" algn="just">
              <a:lnSpc>
                <a:spcPct val="150000"/>
              </a:lnSpc>
              <a:buFont typeface="+mj-lt"/>
              <a:buAutoNum type="arabicPeriod"/>
            </a:pPr>
            <a:r>
              <a:rPr lang="en-US" dirty="0">
                <a:solidFill>
                  <a:schemeClr val="tx1">
                    <a:lumMod val="65000"/>
                    <a:lumOff val="35000"/>
                  </a:schemeClr>
                </a:solidFill>
              </a:rPr>
              <a:t>Pen</a:t>
            </a:r>
          </a:p>
          <a:p>
            <a:pPr marL="914400" lvl="1" indent="-457200" algn="just">
              <a:lnSpc>
                <a:spcPct val="150000"/>
              </a:lnSpc>
              <a:buFont typeface="+mj-lt"/>
              <a:buAutoNum type="arabicPeriod"/>
            </a:pPr>
            <a:r>
              <a:rPr lang="en-US" dirty="0">
                <a:solidFill>
                  <a:schemeClr val="tx1">
                    <a:lumMod val="65000"/>
                    <a:lumOff val="35000"/>
                  </a:schemeClr>
                </a:solidFill>
              </a:rPr>
              <a:t>Touch</a:t>
            </a:r>
          </a:p>
          <a:p>
            <a:pPr marL="914400" lvl="1" indent="-457200" algn="just">
              <a:lnSpc>
                <a:spcPct val="150000"/>
              </a:lnSpc>
              <a:buFont typeface="+mj-lt"/>
              <a:buAutoNum type="arabicPeriod"/>
            </a:pPr>
            <a:r>
              <a:rPr lang="en-US" dirty="0">
                <a:solidFill>
                  <a:schemeClr val="tx1">
                    <a:lumMod val="65000"/>
                    <a:lumOff val="35000"/>
                  </a:schemeClr>
                </a:solidFill>
              </a:rPr>
              <a:t>Touchless</a:t>
            </a:r>
          </a:p>
        </p:txBody>
      </p:sp>
      <p:sp>
        <p:nvSpPr>
          <p:cNvPr id="4" name="Slide Number Placeholder 1">
            <a:extLst>
              <a:ext uri="{FF2B5EF4-FFF2-40B4-BE49-F238E27FC236}">
                <a16:creationId xmlns:a16="http://schemas.microsoft.com/office/drawing/2014/main" id="{9B2989F2-FC63-3B7C-8084-C33836BF910B}"/>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4</a:t>
            </a:fld>
            <a:endParaRPr lang="en-MY" dirty="0"/>
          </a:p>
        </p:txBody>
      </p:sp>
      <p:sp>
        <p:nvSpPr>
          <p:cNvPr id="5" name="Rectangle 4">
            <a:extLst>
              <a:ext uri="{FF2B5EF4-FFF2-40B4-BE49-F238E27FC236}">
                <a16:creationId xmlns:a16="http://schemas.microsoft.com/office/drawing/2014/main" id="{1F8490C1-8640-FE33-E8A5-97C8DF2983A0}"/>
              </a:ext>
            </a:extLst>
          </p:cNvPr>
          <p:cNvSpPr/>
          <p:nvPr/>
        </p:nvSpPr>
        <p:spPr>
          <a:xfrm>
            <a:off x="3751636" y="1712240"/>
            <a:ext cx="3310646" cy="4628190"/>
          </a:xfrm>
          <a:prstGeom prst="rect">
            <a:avLst/>
          </a:prstGeom>
        </p:spPr>
        <p:txBody>
          <a:bodyPr wrap="square">
            <a:spAutoFit/>
          </a:bodyPr>
          <a:lstStyle/>
          <a:p>
            <a:pPr algn="just">
              <a:lnSpc>
                <a:spcPct val="150000"/>
              </a:lnSpc>
            </a:pPr>
            <a:r>
              <a:rPr lang="en-US" dirty="0">
                <a:solidFill>
                  <a:schemeClr val="tx1">
                    <a:lumMod val="65000"/>
                    <a:lumOff val="35000"/>
                  </a:schemeClr>
                </a:solidFill>
              </a:rPr>
              <a:t>12. Haptic</a:t>
            </a:r>
          </a:p>
          <a:p>
            <a:pPr algn="just">
              <a:lnSpc>
                <a:spcPct val="150000"/>
              </a:lnSpc>
            </a:pPr>
            <a:r>
              <a:rPr lang="en-US" dirty="0">
                <a:solidFill>
                  <a:schemeClr val="tx1">
                    <a:lumMod val="65000"/>
                    <a:lumOff val="35000"/>
                  </a:schemeClr>
                </a:solidFill>
              </a:rPr>
              <a:t>13. Multimodal</a:t>
            </a:r>
          </a:p>
          <a:p>
            <a:pPr algn="just">
              <a:lnSpc>
                <a:spcPct val="150000"/>
              </a:lnSpc>
            </a:pPr>
            <a:r>
              <a:rPr lang="en-US" dirty="0">
                <a:solidFill>
                  <a:schemeClr val="tx1">
                    <a:lumMod val="65000"/>
                    <a:lumOff val="35000"/>
                  </a:schemeClr>
                </a:solidFill>
              </a:rPr>
              <a:t>14. Shareable</a:t>
            </a:r>
          </a:p>
          <a:p>
            <a:pPr algn="just">
              <a:lnSpc>
                <a:spcPct val="150000"/>
              </a:lnSpc>
            </a:pPr>
            <a:r>
              <a:rPr lang="en-US" dirty="0">
                <a:solidFill>
                  <a:schemeClr val="tx1">
                    <a:lumMod val="65000"/>
                    <a:lumOff val="35000"/>
                  </a:schemeClr>
                </a:solidFill>
              </a:rPr>
              <a:t>15. Tangible</a:t>
            </a:r>
          </a:p>
          <a:p>
            <a:pPr algn="just">
              <a:lnSpc>
                <a:spcPct val="150000"/>
              </a:lnSpc>
            </a:pPr>
            <a:r>
              <a:rPr lang="en-US" dirty="0">
                <a:solidFill>
                  <a:schemeClr val="tx1">
                    <a:lumMod val="65000"/>
                    <a:lumOff val="35000"/>
                  </a:schemeClr>
                </a:solidFill>
              </a:rPr>
              <a:t>16. Augmented reality</a:t>
            </a:r>
          </a:p>
          <a:p>
            <a:pPr algn="just">
              <a:lnSpc>
                <a:spcPct val="150000"/>
              </a:lnSpc>
            </a:pPr>
            <a:r>
              <a:rPr lang="en-US" dirty="0">
                <a:solidFill>
                  <a:schemeClr val="tx1">
                    <a:lumMod val="65000"/>
                    <a:lumOff val="35000"/>
                  </a:schemeClr>
                </a:solidFill>
              </a:rPr>
              <a:t>17. Wearables</a:t>
            </a:r>
          </a:p>
          <a:p>
            <a:pPr algn="just">
              <a:lnSpc>
                <a:spcPct val="150000"/>
              </a:lnSpc>
            </a:pPr>
            <a:r>
              <a:rPr lang="en-US" dirty="0">
                <a:solidFill>
                  <a:schemeClr val="tx1">
                    <a:lumMod val="65000"/>
                    <a:lumOff val="35000"/>
                  </a:schemeClr>
                </a:solidFill>
              </a:rPr>
              <a:t>18. Robots and drones</a:t>
            </a:r>
          </a:p>
          <a:p>
            <a:pPr algn="just">
              <a:lnSpc>
                <a:spcPct val="150000"/>
              </a:lnSpc>
            </a:pPr>
            <a:r>
              <a:rPr lang="en-US" dirty="0">
                <a:solidFill>
                  <a:schemeClr val="tx1">
                    <a:lumMod val="65000"/>
                    <a:lumOff val="35000"/>
                  </a:schemeClr>
                </a:solidFill>
              </a:rPr>
              <a:t>19. Brain-computer</a:t>
            </a:r>
          </a:p>
          <a:p>
            <a:pPr algn="just">
              <a:lnSpc>
                <a:spcPct val="150000"/>
              </a:lnSpc>
            </a:pPr>
            <a:r>
              <a:rPr lang="en-US" dirty="0">
                <a:solidFill>
                  <a:schemeClr val="tx1">
                    <a:lumMod val="65000"/>
                    <a:lumOff val="35000"/>
                  </a:schemeClr>
                </a:solidFill>
              </a:rPr>
              <a:t>20. Smart</a:t>
            </a:r>
          </a:p>
          <a:p>
            <a:pPr algn="just">
              <a:lnSpc>
                <a:spcPct val="150000"/>
              </a:lnSpc>
            </a:pPr>
            <a:r>
              <a:rPr lang="en-US" dirty="0">
                <a:solidFill>
                  <a:schemeClr val="tx1">
                    <a:lumMod val="65000"/>
                    <a:lumOff val="35000"/>
                  </a:schemeClr>
                </a:solidFill>
              </a:rPr>
              <a:t>21. Shape-changing</a:t>
            </a:r>
          </a:p>
          <a:p>
            <a:pPr algn="just">
              <a:lnSpc>
                <a:spcPct val="150000"/>
              </a:lnSpc>
            </a:pPr>
            <a:r>
              <a:rPr lang="en-US" dirty="0">
                <a:solidFill>
                  <a:schemeClr val="tx1">
                    <a:lumMod val="65000"/>
                    <a:lumOff val="35000"/>
                  </a:schemeClr>
                </a:solidFill>
              </a:rPr>
              <a:t>22. Holographic</a:t>
            </a:r>
          </a:p>
        </p:txBody>
      </p:sp>
      <p:sp>
        <p:nvSpPr>
          <p:cNvPr id="6" name="Rectangle 5">
            <a:extLst>
              <a:ext uri="{FF2B5EF4-FFF2-40B4-BE49-F238E27FC236}">
                <a16:creationId xmlns:a16="http://schemas.microsoft.com/office/drawing/2014/main" id="{A4B689AF-BDE0-0CA5-8304-F68F7C062FE7}"/>
              </a:ext>
            </a:extLst>
          </p:cNvPr>
          <p:cNvSpPr/>
          <p:nvPr/>
        </p:nvSpPr>
        <p:spPr>
          <a:xfrm>
            <a:off x="7462016" y="1712240"/>
            <a:ext cx="4151969" cy="3285515"/>
          </a:xfrm>
          <a:prstGeom prst="rect">
            <a:avLst/>
          </a:prstGeom>
        </p:spPr>
        <p:txBody>
          <a:bodyPr wrap="square">
            <a:spAutoFit/>
          </a:bodyPr>
          <a:lstStyle/>
          <a:p>
            <a:pPr marL="342900" indent="-342900">
              <a:lnSpc>
                <a:spcPct val="150000"/>
              </a:lnSpc>
              <a:buFont typeface="Arial" panose="020B0604020202020204" pitchFamily="34" charset="0"/>
              <a:buChar char="•"/>
            </a:pPr>
            <a:r>
              <a:rPr lang="en-US" sz="2000" dirty="0">
                <a:solidFill>
                  <a:schemeClr val="tx1">
                    <a:lumMod val="65000"/>
                    <a:lumOff val="35000"/>
                  </a:schemeClr>
                </a:solidFill>
              </a:rPr>
              <a:t>Provide an overview of the diversity of interfaces</a:t>
            </a:r>
          </a:p>
          <a:p>
            <a:pPr marL="342900" indent="-342900">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nSpc>
                <a:spcPct val="150000"/>
              </a:lnSpc>
              <a:buFont typeface="Arial" panose="020B0604020202020204" pitchFamily="34" charset="0"/>
              <a:buChar char="•"/>
            </a:pPr>
            <a:r>
              <a:rPr lang="en-US" sz="2000" dirty="0">
                <a:solidFill>
                  <a:schemeClr val="tx1">
                    <a:lumMod val="65000"/>
                    <a:lumOff val="35000"/>
                  </a:schemeClr>
                </a:solidFill>
              </a:rPr>
              <a:t>Highlight the main design and research considerations for each of the interfaces</a:t>
            </a:r>
          </a:p>
        </p:txBody>
      </p:sp>
    </p:spTree>
    <p:extLst>
      <p:ext uri="{BB962C8B-B14F-4D97-AF65-F5344CB8AC3E}">
        <p14:creationId xmlns:p14="http://schemas.microsoft.com/office/powerpoint/2010/main" val="40970580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E95DDF-FD0D-04D3-3AE2-B58A2268D0D0}"/>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085C9C8F-B9FA-5AB2-084A-D822E507A217}"/>
              </a:ext>
            </a:extLst>
          </p:cNvPr>
          <p:cNvSpPr txBox="1"/>
          <p:nvPr/>
        </p:nvSpPr>
        <p:spPr>
          <a:xfrm>
            <a:off x="698263" y="471814"/>
            <a:ext cx="10784304"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Research and Design</a:t>
            </a:r>
          </a:p>
          <a:p>
            <a:pPr algn="ctr"/>
            <a:r>
              <a:rPr lang="en-US" sz="4400" dirty="0">
                <a:solidFill>
                  <a:schemeClr val="tx1">
                    <a:lumMod val="75000"/>
                    <a:lumOff val="25000"/>
                  </a:schemeClr>
                </a:solidFill>
                <a:latin typeface="+mj-lt"/>
              </a:rPr>
              <a:t>Considerations</a:t>
            </a:r>
          </a:p>
        </p:txBody>
      </p:sp>
      <p:sp>
        <p:nvSpPr>
          <p:cNvPr id="24" name="Rectangle 23">
            <a:extLst>
              <a:ext uri="{FF2B5EF4-FFF2-40B4-BE49-F238E27FC236}">
                <a16:creationId xmlns:a16="http://schemas.microsoft.com/office/drawing/2014/main" id="{917A072B-D991-2CB5-A285-D76B8E0A6165}"/>
              </a:ext>
            </a:extLst>
          </p:cNvPr>
          <p:cNvSpPr/>
          <p:nvPr/>
        </p:nvSpPr>
        <p:spPr>
          <a:xfrm>
            <a:off x="1035385" y="1918364"/>
            <a:ext cx="10110060" cy="430502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Much research on how to design safe and realistic VRs to facilitate training</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For example, flying simulators</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Help people overcome phobias (for example, spiders or talking in public)</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Design issues</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How best to navigate through them (for instance, first versus third person)</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How to control interactions and movements (for example, by using head and body movements)</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How best to interact with information (for instance by using keypads, controllers, pointing, and joystick buttons)</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Level of realism to aim for to engender a sense of presence</a:t>
            </a: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7C20C041-3C3A-BD7E-FFB3-F0BA644B1869}"/>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40</a:t>
            </a:fld>
            <a:endParaRPr lang="en-MY" dirty="0"/>
          </a:p>
        </p:txBody>
      </p:sp>
    </p:spTree>
    <p:extLst>
      <p:ext uri="{BB962C8B-B14F-4D97-AF65-F5344CB8AC3E}">
        <p14:creationId xmlns:p14="http://schemas.microsoft.com/office/powerpoint/2010/main" val="379454951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D46E18-5CA5-E752-7365-1C65F53E4BD0}"/>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595066FC-6CB6-192D-D463-D02AA3C9C963}"/>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5. Web</a:t>
            </a:r>
          </a:p>
        </p:txBody>
      </p:sp>
      <p:sp>
        <p:nvSpPr>
          <p:cNvPr id="24" name="Rectangle 23">
            <a:extLst>
              <a:ext uri="{FF2B5EF4-FFF2-40B4-BE49-F238E27FC236}">
                <a16:creationId xmlns:a16="http://schemas.microsoft.com/office/drawing/2014/main" id="{ECD3525D-9C32-AEFE-4226-BFB294E60D6C}"/>
              </a:ext>
            </a:extLst>
          </p:cNvPr>
          <p:cNvSpPr/>
          <p:nvPr/>
        </p:nvSpPr>
        <p:spPr>
          <a:xfrm>
            <a:off x="1035385" y="1555410"/>
            <a:ext cx="10110060"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Early websites were largely text-based, providing hyperlinks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Focus was on how best to structure information to enable users to navigate and access them easily and quickly</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Nowadays, more emphasis is on making pages distinctive, striking, and aesthetically pleasing</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Need to think of how to design information for different platforms—keyboard or touch?</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For example, smartphones, tablets, and PCs</a:t>
            </a:r>
          </a:p>
        </p:txBody>
      </p:sp>
      <p:sp>
        <p:nvSpPr>
          <p:cNvPr id="4" name="Slide Number Placeholder 1">
            <a:extLst>
              <a:ext uri="{FF2B5EF4-FFF2-40B4-BE49-F238E27FC236}">
                <a16:creationId xmlns:a16="http://schemas.microsoft.com/office/drawing/2014/main" id="{636FB227-F2AC-C03B-8E43-6CB9F2CD0BAA}"/>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41</a:t>
            </a:fld>
            <a:endParaRPr lang="en-MY" dirty="0"/>
          </a:p>
        </p:txBody>
      </p:sp>
    </p:spTree>
    <p:extLst>
      <p:ext uri="{BB962C8B-B14F-4D97-AF65-F5344CB8AC3E}">
        <p14:creationId xmlns:p14="http://schemas.microsoft.com/office/powerpoint/2010/main" val="348613998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4A1D22-6E6C-A4AF-E25C-73946E65D956}"/>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944AA141-0A64-023C-2954-5207CAE98F47}"/>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Usability versus Aesthetics</a:t>
            </a:r>
          </a:p>
        </p:txBody>
      </p:sp>
      <p:sp>
        <p:nvSpPr>
          <p:cNvPr id="24" name="Rectangle 23">
            <a:extLst>
              <a:ext uri="{FF2B5EF4-FFF2-40B4-BE49-F238E27FC236}">
                <a16:creationId xmlns:a16="http://schemas.microsoft.com/office/drawing/2014/main" id="{0220298B-C469-07FF-3385-30A8533637B2}"/>
              </a:ext>
            </a:extLst>
          </p:cNvPr>
          <p:cNvSpPr/>
          <p:nvPr/>
        </p:nvSpPr>
        <p:spPr>
          <a:xfrm>
            <a:off x="1035385" y="1555410"/>
            <a:ext cx="10110060"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Vanilla or multi-flavor design?</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Ease of finding something versus aesthetic and enjoyable experience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Web designers are:</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  “thinking great literature”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Users read the web like a:</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 “billboard going by at 60 miles an hour” (Krug, 2014)</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Need to determine how to brand a web page to catch and keep ‘eyeballs’</a:t>
            </a:r>
          </a:p>
        </p:txBody>
      </p:sp>
      <p:sp>
        <p:nvSpPr>
          <p:cNvPr id="4" name="Slide Number Placeholder 1">
            <a:extLst>
              <a:ext uri="{FF2B5EF4-FFF2-40B4-BE49-F238E27FC236}">
                <a16:creationId xmlns:a16="http://schemas.microsoft.com/office/drawing/2014/main" id="{EFEDE2C1-4423-D2E9-42D8-51EAD28D0DF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42</a:t>
            </a:fld>
            <a:endParaRPr lang="en-MY" dirty="0"/>
          </a:p>
        </p:txBody>
      </p:sp>
    </p:spTree>
    <p:extLst>
      <p:ext uri="{BB962C8B-B14F-4D97-AF65-F5344CB8AC3E}">
        <p14:creationId xmlns:p14="http://schemas.microsoft.com/office/powerpoint/2010/main" val="121274781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590099-A36C-3292-15F0-9F3BE76698F8}"/>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067C332C-A9DD-FE43-05B6-C4813AADB963}"/>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Breadcrumbs for Navigation</a:t>
            </a:r>
          </a:p>
        </p:txBody>
      </p:sp>
      <p:sp>
        <p:nvSpPr>
          <p:cNvPr id="24" name="Rectangle 23">
            <a:extLst>
              <a:ext uri="{FF2B5EF4-FFF2-40B4-BE49-F238E27FC236}">
                <a16:creationId xmlns:a16="http://schemas.microsoft.com/office/drawing/2014/main" id="{7F26EB9D-2894-425F-86CA-7AC33D94B729}"/>
              </a:ext>
            </a:extLst>
          </p:cNvPr>
          <p:cNvSpPr/>
          <p:nvPr/>
        </p:nvSpPr>
        <p:spPr>
          <a:xfrm>
            <a:off x="1035385" y="1555410"/>
            <a:ext cx="10110060" cy="328551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Breadcrumbs are category labels: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Enable users to look at other pages without losing track of where they have come from</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Very usable</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Enable one-click access to higher site levels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Attract first time visitors to continue to browse a website having viewed the landing page</a:t>
            </a:r>
          </a:p>
        </p:txBody>
      </p:sp>
      <p:sp>
        <p:nvSpPr>
          <p:cNvPr id="4" name="Slide Number Placeholder 1">
            <a:extLst>
              <a:ext uri="{FF2B5EF4-FFF2-40B4-BE49-F238E27FC236}">
                <a16:creationId xmlns:a16="http://schemas.microsoft.com/office/drawing/2014/main" id="{62F695F5-3BFA-D6F3-0694-479C0C7E88D1}"/>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43</a:t>
            </a:fld>
            <a:endParaRPr lang="en-MY" dirty="0"/>
          </a:p>
        </p:txBody>
      </p:sp>
      <p:pic>
        <p:nvPicPr>
          <p:cNvPr id="2" name="Content Placeholder 5" descr="Snapshot of a breadcrumb trail on the Best Buy website showing three choices made by the user to get to Smart Lights.&#10;">
            <a:extLst>
              <a:ext uri="{FF2B5EF4-FFF2-40B4-BE49-F238E27FC236}">
                <a16:creationId xmlns:a16="http://schemas.microsoft.com/office/drawing/2014/main" id="{7C2DA27A-D091-E72A-A677-93DDC2270E14}"/>
              </a:ext>
            </a:extLst>
          </p:cNvPr>
          <p:cNvPicPr>
            <a:picLocks noChangeAspect="1"/>
          </p:cNvPicPr>
          <p:nvPr/>
        </p:nvPicPr>
        <p:blipFill>
          <a:blip r:embed="rId2"/>
          <a:stretch>
            <a:fillRect/>
          </a:stretch>
        </p:blipFill>
        <p:spPr>
          <a:xfrm>
            <a:off x="1969347" y="4986278"/>
            <a:ext cx="8242136" cy="1301390"/>
          </a:xfrm>
          <a:prstGeom prst="rect">
            <a:avLst/>
          </a:prstGeom>
        </p:spPr>
      </p:pic>
    </p:spTree>
    <p:extLst>
      <p:ext uri="{BB962C8B-B14F-4D97-AF65-F5344CB8AC3E}">
        <p14:creationId xmlns:p14="http://schemas.microsoft.com/office/powerpoint/2010/main" val="143441754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14BC7E-DC3A-6C86-2243-B462596D38E7}"/>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4CB8A440-75EE-B607-028B-D2D9C48D4A9E}"/>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Web Design Styles</a:t>
            </a:r>
          </a:p>
        </p:txBody>
      </p:sp>
      <p:sp>
        <p:nvSpPr>
          <p:cNvPr id="24" name="Rectangle 23">
            <a:extLst>
              <a:ext uri="{FF2B5EF4-FFF2-40B4-BE49-F238E27FC236}">
                <a16:creationId xmlns:a16="http://schemas.microsoft.com/office/drawing/2014/main" id="{07626227-8D81-7924-F74A-045A52DD9035}"/>
              </a:ext>
            </a:extLst>
          </p:cNvPr>
          <p:cNvSpPr/>
          <p:nvPr/>
        </p:nvSpPr>
        <p:spPr>
          <a:xfrm>
            <a:off x="419189" y="1235058"/>
            <a:ext cx="11342451" cy="5136021"/>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Responsive website design</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the browser automatically resizes the layout, and changes the graphic design, fonts, and appearance depending on the screen size (smartphone, tablet, or PC) on which it is being displayed. </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downsizing the content in this way makes it more time-consuming as more pages need to be loaded. </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can also make it more fiddly navigating multiple pages and menus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Infinite scrolling </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websites are designed to enable browsing content on one long page</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avoids a visitor needing to wait for pages to load when clicking on them</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navigation is largely done by swiping across or down the page until the end is reached</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a side effect is the tendency to glance while scrolling without focusing on individual items</a:t>
            </a:r>
          </a:p>
        </p:txBody>
      </p:sp>
      <p:sp>
        <p:nvSpPr>
          <p:cNvPr id="4" name="Slide Number Placeholder 1">
            <a:extLst>
              <a:ext uri="{FF2B5EF4-FFF2-40B4-BE49-F238E27FC236}">
                <a16:creationId xmlns:a16="http://schemas.microsoft.com/office/drawing/2014/main" id="{D6826D4E-ED90-D7FF-5852-6A862425CF40}"/>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44</a:t>
            </a:fld>
            <a:endParaRPr lang="en-MY" dirty="0"/>
          </a:p>
        </p:txBody>
      </p:sp>
    </p:spTree>
    <p:extLst>
      <p:ext uri="{BB962C8B-B14F-4D97-AF65-F5344CB8AC3E}">
        <p14:creationId xmlns:p14="http://schemas.microsoft.com/office/powerpoint/2010/main" val="5128016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EAC4BE-8985-63FB-231D-7A73DEB88FD8}"/>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1F21A5F8-8561-C824-9360-DE481CD4420C}"/>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In-your-face Web Ads</a:t>
            </a:r>
          </a:p>
        </p:txBody>
      </p:sp>
      <p:sp>
        <p:nvSpPr>
          <p:cNvPr id="24" name="Rectangle 23">
            <a:extLst>
              <a:ext uri="{FF2B5EF4-FFF2-40B4-BE49-F238E27FC236}">
                <a16:creationId xmlns:a16="http://schemas.microsoft.com/office/drawing/2014/main" id="{9AC7E1F3-9C73-5400-4B58-8AADC4DA291A}"/>
              </a:ext>
            </a:extLst>
          </p:cNvPr>
          <p:cNvSpPr/>
          <p:nvPr/>
        </p:nvSpPr>
        <p:spPr>
          <a:xfrm>
            <a:off x="1260182" y="1696436"/>
            <a:ext cx="9660466"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Web advertising is often intrusive and pervasive </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Flashing, aggressive, persistent, and annoying</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Often requires action to get rid of</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What is the alternative?</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Use of ad blockers</a:t>
            </a:r>
          </a:p>
        </p:txBody>
      </p:sp>
      <p:sp>
        <p:nvSpPr>
          <p:cNvPr id="4" name="Slide Number Placeholder 1">
            <a:extLst>
              <a:ext uri="{FF2B5EF4-FFF2-40B4-BE49-F238E27FC236}">
                <a16:creationId xmlns:a16="http://schemas.microsoft.com/office/drawing/2014/main" id="{60D8031F-5074-C505-0508-70F46DE99B48}"/>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45</a:t>
            </a:fld>
            <a:endParaRPr lang="en-MY" dirty="0"/>
          </a:p>
        </p:txBody>
      </p:sp>
    </p:spTree>
    <p:extLst>
      <p:ext uri="{BB962C8B-B14F-4D97-AF65-F5344CB8AC3E}">
        <p14:creationId xmlns:p14="http://schemas.microsoft.com/office/powerpoint/2010/main" val="15871274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F5092C-15E7-03F4-FCFF-785FE4D2A46D}"/>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1066C5BF-A150-3A5F-71FE-B29607C0C790}"/>
              </a:ext>
            </a:extLst>
          </p:cNvPr>
          <p:cNvSpPr txBox="1"/>
          <p:nvPr/>
        </p:nvSpPr>
        <p:spPr>
          <a:xfrm>
            <a:off x="698263" y="471814"/>
            <a:ext cx="10784304"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Research and Design</a:t>
            </a:r>
          </a:p>
          <a:p>
            <a:pPr algn="ctr"/>
            <a:r>
              <a:rPr lang="en-US" sz="4400" dirty="0">
                <a:solidFill>
                  <a:schemeClr val="tx1">
                    <a:lumMod val="75000"/>
                    <a:lumOff val="25000"/>
                  </a:schemeClr>
                </a:solidFill>
                <a:latin typeface="+mj-lt"/>
              </a:rPr>
              <a:t>Considerations</a:t>
            </a:r>
          </a:p>
        </p:txBody>
      </p:sp>
      <p:sp>
        <p:nvSpPr>
          <p:cNvPr id="24" name="Rectangle 23">
            <a:extLst>
              <a:ext uri="{FF2B5EF4-FFF2-40B4-BE49-F238E27FC236}">
                <a16:creationId xmlns:a16="http://schemas.microsoft.com/office/drawing/2014/main" id="{29445430-8FDA-C6E5-470C-F1C87E0D4F88}"/>
              </a:ext>
            </a:extLst>
          </p:cNvPr>
          <p:cNvSpPr/>
          <p:nvPr/>
        </p:nvSpPr>
        <p:spPr>
          <a:xfrm>
            <a:off x="1035385" y="2346381"/>
            <a:ext cx="10110060" cy="282385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Many books and guidelines on website design</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Veen’s (2001) three core questions to consider when designing any website:</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Where am I?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Where can I go?</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What’s here? </a:t>
            </a:r>
          </a:p>
        </p:txBody>
      </p:sp>
      <p:sp>
        <p:nvSpPr>
          <p:cNvPr id="4" name="Slide Number Placeholder 1">
            <a:extLst>
              <a:ext uri="{FF2B5EF4-FFF2-40B4-BE49-F238E27FC236}">
                <a16:creationId xmlns:a16="http://schemas.microsoft.com/office/drawing/2014/main" id="{24E7875B-42B1-7080-45FA-A6CB657CBABE}"/>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46</a:t>
            </a:fld>
            <a:endParaRPr lang="en-MY" dirty="0"/>
          </a:p>
        </p:txBody>
      </p:sp>
    </p:spTree>
    <p:extLst>
      <p:ext uri="{BB962C8B-B14F-4D97-AF65-F5344CB8AC3E}">
        <p14:creationId xmlns:p14="http://schemas.microsoft.com/office/powerpoint/2010/main" val="138533333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CFBA07-396E-358E-78E7-A0B93E0D7B5A}"/>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15316691-9AA3-C1C2-E0FC-8CD790153468}"/>
              </a:ext>
            </a:extLst>
          </p:cNvPr>
          <p:cNvSpPr txBox="1"/>
          <p:nvPr/>
        </p:nvSpPr>
        <p:spPr>
          <a:xfrm>
            <a:off x="1903524" y="408583"/>
            <a:ext cx="7999108" cy="769441"/>
          </a:xfrm>
          <a:prstGeom prst="rect">
            <a:avLst/>
          </a:prstGeom>
          <a:noFill/>
        </p:spPr>
        <p:txBody>
          <a:bodyPr wrap="square" rtlCol="0">
            <a:spAutoFit/>
          </a:bodyPr>
          <a:lstStyle/>
          <a:p>
            <a:pPr algn="ctr"/>
            <a:r>
              <a:rPr lang="en-US" sz="4400" b="1" dirty="0">
                <a:solidFill>
                  <a:schemeClr val="tx1">
                    <a:lumMod val="75000"/>
                    <a:lumOff val="25000"/>
                  </a:schemeClr>
                </a:solidFill>
                <a:latin typeface="+mj-lt"/>
              </a:rPr>
              <a:t>Activity</a:t>
            </a:r>
          </a:p>
        </p:txBody>
      </p:sp>
      <p:sp>
        <p:nvSpPr>
          <p:cNvPr id="24" name="Rectangle 23">
            <a:extLst>
              <a:ext uri="{FF2B5EF4-FFF2-40B4-BE49-F238E27FC236}">
                <a16:creationId xmlns:a16="http://schemas.microsoft.com/office/drawing/2014/main" id="{C3F97249-600A-D9A8-82F3-97559443222D}"/>
              </a:ext>
            </a:extLst>
          </p:cNvPr>
          <p:cNvSpPr/>
          <p:nvPr/>
        </p:nvSpPr>
        <p:spPr>
          <a:xfrm>
            <a:off x="1618915" y="1786242"/>
            <a:ext cx="8568326" cy="328551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Look at a fashion brand’s website, for example, </a:t>
            </a:r>
            <a:r>
              <a:rPr lang="en-US" sz="2000" dirty="0" err="1">
                <a:solidFill>
                  <a:schemeClr val="tx1">
                    <a:lumMod val="65000"/>
                    <a:lumOff val="35000"/>
                  </a:schemeClr>
                </a:solidFill>
              </a:rPr>
              <a:t>Nike.com</a:t>
            </a:r>
            <a:r>
              <a:rPr lang="en-US" sz="2000" dirty="0">
                <a:solidFill>
                  <a:schemeClr val="tx1">
                    <a:lumMod val="65000"/>
                    <a:lumOff val="35000"/>
                  </a:schemeClr>
                </a:solidFill>
              </a:rPr>
              <a:t> or Levis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What kind of website is it?</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How does it contravene the design principles outlined by Veen?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Does it matter?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What kind of user experience is it providing for?</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What was your experience of engaging with it?</a:t>
            </a:r>
          </a:p>
        </p:txBody>
      </p:sp>
      <p:sp>
        <p:nvSpPr>
          <p:cNvPr id="4" name="Slide Number Placeholder 1">
            <a:extLst>
              <a:ext uri="{FF2B5EF4-FFF2-40B4-BE49-F238E27FC236}">
                <a16:creationId xmlns:a16="http://schemas.microsoft.com/office/drawing/2014/main" id="{9B1162AA-2B25-2FA7-B8A0-7D856C03967B}"/>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47</a:t>
            </a:fld>
            <a:endParaRPr lang="en-MY" dirty="0"/>
          </a:p>
        </p:txBody>
      </p:sp>
      <p:pic>
        <p:nvPicPr>
          <p:cNvPr id="1026" name="Picture 2" descr="Creative Thinking icon SVG Vector &amp; PNG ...">
            <a:extLst>
              <a:ext uri="{FF2B5EF4-FFF2-40B4-BE49-F238E27FC236}">
                <a16:creationId xmlns:a16="http://schemas.microsoft.com/office/drawing/2014/main" id="{A1297C34-2943-BA78-D256-D41224B616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24832" y="418968"/>
            <a:ext cx="1666552" cy="17977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412837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54B539-0A82-F615-9545-A7AFF852DCB1}"/>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56EC420B-6D9B-672D-F9A1-F5648FC8CC9C}"/>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6. Mobile</a:t>
            </a:r>
          </a:p>
        </p:txBody>
      </p:sp>
      <p:sp>
        <p:nvSpPr>
          <p:cNvPr id="24" name="Rectangle 23">
            <a:extLst>
              <a:ext uri="{FF2B5EF4-FFF2-40B4-BE49-F238E27FC236}">
                <a16:creationId xmlns:a16="http://schemas.microsoft.com/office/drawing/2014/main" id="{EC7980FA-0081-150E-4D07-A00BB1ADBECE}"/>
              </a:ext>
            </a:extLst>
          </p:cNvPr>
          <p:cNvSpPr/>
          <p:nvPr/>
        </p:nvSpPr>
        <p:spPr>
          <a:xfrm>
            <a:off x="1035385" y="1555410"/>
            <a:ext cx="10110060"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Handheld devices intended to be used while on the  move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Have become pervasive, increasingly used in all aspects of everyday and working life</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For example, phones,  fitness trackers, and smartwatches</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Larger-sized tablets used in mobile settings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Including those used by flight attendants, marketing professionals,  and at car rental returns</a:t>
            </a:r>
          </a:p>
        </p:txBody>
      </p:sp>
      <p:sp>
        <p:nvSpPr>
          <p:cNvPr id="4" name="Slide Number Placeholder 1">
            <a:extLst>
              <a:ext uri="{FF2B5EF4-FFF2-40B4-BE49-F238E27FC236}">
                <a16:creationId xmlns:a16="http://schemas.microsoft.com/office/drawing/2014/main" id="{27723DA8-3B93-66E1-23F9-D78D6234E80A}"/>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48</a:t>
            </a:fld>
            <a:endParaRPr lang="en-MY" dirty="0"/>
          </a:p>
        </p:txBody>
      </p:sp>
    </p:spTree>
    <p:extLst>
      <p:ext uri="{BB962C8B-B14F-4D97-AF65-F5344CB8AC3E}">
        <p14:creationId xmlns:p14="http://schemas.microsoft.com/office/powerpoint/2010/main" val="398888279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3B8FC9-F696-A530-561F-4E7DF3B88ED3}"/>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9915BF6B-29EF-FED9-BE98-349AA45B54A1}"/>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The Advent of the iPhone App</a:t>
            </a:r>
          </a:p>
        </p:txBody>
      </p:sp>
      <p:sp>
        <p:nvSpPr>
          <p:cNvPr id="24" name="Rectangle 23">
            <a:extLst>
              <a:ext uri="{FF2B5EF4-FFF2-40B4-BE49-F238E27FC236}">
                <a16:creationId xmlns:a16="http://schemas.microsoft.com/office/drawing/2014/main" id="{21F1B648-B6F5-D972-C9D6-B9D3BFB3539D}"/>
              </a:ext>
            </a:extLst>
          </p:cNvPr>
          <p:cNvSpPr/>
          <p:nvPr/>
        </p:nvSpPr>
        <p:spPr>
          <a:xfrm>
            <a:off x="685189" y="1501883"/>
            <a:ext cx="5410811" cy="513217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 whole new user experience that was designed primarily for people to enjoy</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many apps not designed for any need, want or use but purely for idle moments to have some fun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e.g. </a:t>
            </a:r>
            <a:r>
              <a:rPr lang="en-US" sz="2000" dirty="0" err="1">
                <a:solidFill>
                  <a:schemeClr val="tx1">
                    <a:lumMod val="65000"/>
                    <a:lumOff val="35000"/>
                  </a:schemeClr>
                </a:solidFill>
              </a:rPr>
              <a:t>iBeer</a:t>
            </a:r>
            <a:r>
              <a:rPr lang="en-US" sz="2000" dirty="0">
                <a:solidFill>
                  <a:schemeClr val="tx1">
                    <a:lumMod val="65000"/>
                    <a:lumOff val="35000"/>
                  </a:schemeClr>
                </a:solidFill>
              </a:rPr>
              <a:t> developed by magician Steve Sheraton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ingenious use of the accelerometer that is inside the phone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F27201A0-FD30-0AA2-92FF-0E1EF72E8C54}"/>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49</a:t>
            </a:fld>
            <a:endParaRPr lang="en-MY" dirty="0"/>
          </a:p>
        </p:txBody>
      </p:sp>
      <p:pic>
        <p:nvPicPr>
          <p:cNvPr id="2" name="Picture 1" descr="Photograph of the iBeer smartphone app.&#10;">
            <a:extLst>
              <a:ext uri="{FF2B5EF4-FFF2-40B4-BE49-F238E27FC236}">
                <a16:creationId xmlns:a16="http://schemas.microsoft.com/office/drawing/2014/main" id="{2B641AD8-3367-B2EA-2AB6-7C0C1ED6FB70}"/>
              </a:ext>
            </a:extLst>
          </p:cNvPr>
          <p:cNvPicPr>
            <a:picLocks noChangeAspect="1"/>
          </p:cNvPicPr>
          <p:nvPr/>
        </p:nvPicPr>
        <p:blipFill>
          <a:blip r:embed="rId2"/>
          <a:stretch>
            <a:fillRect/>
          </a:stretch>
        </p:blipFill>
        <p:spPr>
          <a:xfrm>
            <a:off x="6547015" y="1902909"/>
            <a:ext cx="4959796" cy="3052182"/>
          </a:xfrm>
          <a:prstGeom prst="rect">
            <a:avLst/>
          </a:prstGeom>
        </p:spPr>
      </p:pic>
    </p:spTree>
    <p:extLst>
      <p:ext uri="{BB962C8B-B14F-4D97-AF65-F5344CB8AC3E}">
        <p14:creationId xmlns:p14="http://schemas.microsoft.com/office/powerpoint/2010/main" val="39208878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CA2438-6C99-266C-2D7C-86FDF823AC8D}"/>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5F8ABBDF-3747-8705-1924-07418AF13822}"/>
              </a:ext>
            </a:extLst>
          </p:cNvPr>
          <p:cNvSpPr txBox="1"/>
          <p:nvPr/>
        </p:nvSpPr>
        <p:spPr>
          <a:xfrm>
            <a:off x="2090862" y="473741"/>
            <a:ext cx="799910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1. Command Line Interfaces</a:t>
            </a:r>
          </a:p>
        </p:txBody>
      </p:sp>
      <p:sp>
        <p:nvSpPr>
          <p:cNvPr id="24" name="Rectangle 23">
            <a:extLst>
              <a:ext uri="{FF2B5EF4-FFF2-40B4-BE49-F238E27FC236}">
                <a16:creationId xmlns:a16="http://schemas.microsoft.com/office/drawing/2014/main" id="{F661811A-DEE6-3FF2-146E-A7FF2A655DF1}"/>
              </a:ext>
            </a:extLst>
          </p:cNvPr>
          <p:cNvSpPr/>
          <p:nvPr/>
        </p:nvSpPr>
        <p:spPr>
          <a:xfrm>
            <a:off x="1035386" y="1722784"/>
            <a:ext cx="10110060"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Commands such as abbreviations (for instance, </a:t>
            </a:r>
            <a:r>
              <a:rPr lang="en-US" sz="2000" b="1" dirty="0">
                <a:solidFill>
                  <a:schemeClr val="tx1">
                    <a:lumMod val="65000"/>
                    <a:lumOff val="35000"/>
                  </a:schemeClr>
                </a:solidFill>
              </a:rPr>
              <a:t>ls</a:t>
            </a:r>
            <a:r>
              <a:rPr lang="en-US" sz="2000" dirty="0">
                <a:solidFill>
                  <a:schemeClr val="tx1">
                    <a:lumMod val="65000"/>
                    <a:lumOff val="35000"/>
                  </a:schemeClr>
                </a:solidFill>
              </a:rPr>
              <a:t>) typed in at the prompt to which the system responds (for example, by listing current files)</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Some are hard wired at keyboard, while others can be assigned to keys</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Efficient, precise, and fast</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Large overhead to learning set of commands</a:t>
            </a:r>
          </a:p>
        </p:txBody>
      </p:sp>
      <p:sp>
        <p:nvSpPr>
          <p:cNvPr id="4" name="Slide Number Placeholder 1">
            <a:extLst>
              <a:ext uri="{FF2B5EF4-FFF2-40B4-BE49-F238E27FC236}">
                <a16:creationId xmlns:a16="http://schemas.microsoft.com/office/drawing/2014/main" id="{9B2989F2-FC63-3B7C-8084-C33836BF910B}"/>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5</a:t>
            </a:fld>
            <a:endParaRPr lang="en-MY" dirty="0"/>
          </a:p>
        </p:txBody>
      </p:sp>
    </p:spTree>
    <p:extLst>
      <p:ext uri="{BB962C8B-B14F-4D97-AF65-F5344CB8AC3E}">
        <p14:creationId xmlns:p14="http://schemas.microsoft.com/office/powerpoint/2010/main" val="209822356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BA7742-3B14-AED9-9FD9-9F9F9427C607}"/>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2357F0D2-564C-586C-84DD-13BCF1AA5297}"/>
              </a:ext>
            </a:extLst>
          </p:cNvPr>
          <p:cNvSpPr txBox="1"/>
          <p:nvPr/>
        </p:nvSpPr>
        <p:spPr>
          <a:xfrm>
            <a:off x="0" y="310573"/>
            <a:ext cx="12192000"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QR Codes and Smartphones</a:t>
            </a:r>
          </a:p>
        </p:txBody>
      </p:sp>
      <p:sp>
        <p:nvSpPr>
          <p:cNvPr id="5" name="Slide Number Placeholder 1">
            <a:extLst>
              <a:ext uri="{FF2B5EF4-FFF2-40B4-BE49-F238E27FC236}">
                <a16:creationId xmlns:a16="http://schemas.microsoft.com/office/drawing/2014/main" id="{58B84CE7-A75C-D37B-E9F9-C44292F9B901}"/>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50</a:t>
            </a:fld>
            <a:endParaRPr lang="en-MY" dirty="0"/>
          </a:p>
        </p:txBody>
      </p:sp>
      <p:pic>
        <p:nvPicPr>
          <p:cNvPr id="3" name="Picture 2" descr="Photo depicts mobile capturing QR code that appears on a magazine page.">
            <a:extLst>
              <a:ext uri="{FF2B5EF4-FFF2-40B4-BE49-F238E27FC236}">
                <a16:creationId xmlns:a16="http://schemas.microsoft.com/office/drawing/2014/main" id="{8FE97B74-3D16-4323-0B92-EAE25A9DEC0E}"/>
              </a:ext>
            </a:extLst>
          </p:cNvPr>
          <p:cNvPicPr>
            <a:picLocks noChangeAspect="1"/>
          </p:cNvPicPr>
          <p:nvPr/>
        </p:nvPicPr>
        <p:blipFill>
          <a:blip r:embed="rId2"/>
          <a:stretch>
            <a:fillRect/>
          </a:stretch>
        </p:blipFill>
        <p:spPr>
          <a:xfrm>
            <a:off x="2022573" y="1842880"/>
            <a:ext cx="2792100" cy="2908438"/>
          </a:xfrm>
          <a:prstGeom prst="rect">
            <a:avLst/>
          </a:prstGeom>
        </p:spPr>
      </p:pic>
      <p:pic>
        <p:nvPicPr>
          <p:cNvPr id="7" name="Picture 6" descr="Photograph of connecting to an online menu by scanning a QR code adhered to a table in a restaurant.&#10;">
            <a:extLst>
              <a:ext uri="{FF2B5EF4-FFF2-40B4-BE49-F238E27FC236}">
                <a16:creationId xmlns:a16="http://schemas.microsoft.com/office/drawing/2014/main" id="{56DCEB12-6AEC-DD18-D760-429546264444}"/>
              </a:ext>
              <a:ext uri="{C183D7F6-B498-43B3-948B-1728B52AA6E4}">
                <adec:decorative xmlns:adec="http://schemas.microsoft.com/office/drawing/2017/decorative" val="0"/>
              </a:ext>
            </a:extLst>
          </p:cNvPr>
          <p:cNvPicPr>
            <a:picLocks noChangeAspect="1"/>
          </p:cNvPicPr>
          <p:nvPr/>
        </p:nvPicPr>
        <p:blipFill>
          <a:blip r:embed="rId3"/>
          <a:stretch>
            <a:fillRect/>
          </a:stretch>
        </p:blipFill>
        <p:spPr>
          <a:xfrm>
            <a:off x="5371929" y="2059046"/>
            <a:ext cx="5026939" cy="2739908"/>
          </a:xfrm>
          <a:prstGeom prst="rect">
            <a:avLst/>
          </a:prstGeom>
        </p:spPr>
      </p:pic>
    </p:spTree>
    <p:extLst>
      <p:ext uri="{BB962C8B-B14F-4D97-AF65-F5344CB8AC3E}">
        <p14:creationId xmlns:p14="http://schemas.microsoft.com/office/powerpoint/2010/main" val="152065214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5E81DF-762F-0474-B64D-DE4839C87EA7}"/>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D6F3812C-1C5B-6C0A-0662-91C97CB235A8}"/>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Mobile Challenges</a:t>
            </a:r>
          </a:p>
        </p:txBody>
      </p:sp>
      <p:sp>
        <p:nvSpPr>
          <p:cNvPr id="24" name="Rectangle 23">
            <a:extLst>
              <a:ext uri="{FF2B5EF4-FFF2-40B4-BE49-F238E27FC236}">
                <a16:creationId xmlns:a16="http://schemas.microsoft.com/office/drawing/2014/main" id="{362F52F7-0199-3556-5748-FA44F4FA143E}"/>
              </a:ext>
            </a:extLst>
          </p:cNvPr>
          <p:cNvSpPr/>
          <p:nvPr/>
        </p:nvSpPr>
        <p:spPr>
          <a:xfrm>
            <a:off x="1035385" y="1555410"/>
            <a:ext cx="10110060"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Smaller screens, small number of physical keys and restricted number of controls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Innovative physical designs including:</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roller wheels, rocker dials, up/down ‘lips’ on the face of phones, 2-way and 4-way directional keypads, softkeys, silk-screened buttons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Usability and preference varies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depends on the dexterity and commitment of the user</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Smartphones overcome mobile physical constraints through using multi-touch displays</a:t>
            </a:r>
          </a:p>
        </p:txBody>
      </p:sp>
      <p:sp>
        <p:nvSpPr>
          <p:cNvPr id="4" name="Slide Number Placeholder 1">
            <a:extLst>
              <a:ext uri="{FF2B5EF4-FFF2-40B4-BE49-F238E27FC236}">
                <a16:creationId xmlns:a16="http://schemas.microsoft.com/office/drawing/2014/main" id="{EC3338C7-976D-1588-CD74-934C3D9AAAAD}"/>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51</a:t>
            </a:fld>
            <a:endParaRPr lang="en-MY" dirty="0"/>
          </a:p>
        </p:txBody>
      </p:sp>
    </p:spTree>
    <p:extLst>
      <p:ext uri="{BB962C8B-B14F-4D97-AF65-F5344CB8AC3E}">
        <p14:creationId xmlns:p14="http://schemas.microsoft.com/office/powerpoint/2010/main" val="33729904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A9CC40-2184-8909-9DEC-381A490BFF17}"/>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D87EB381-DCD7-69A8-CC66-CD30823B9AF3}"/>
              </a:ext>
            </a:extLst>
          </p:cNvPr>
          <p:cNvSpPr txBox="1"/>
          <p:nvPr/>
        </p:nvSpPr>
        <p:spPr>
          <a:xfrm>
            <a:off x="698263" y="471814"/>
            <a:ext cx="10784304"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Research and Design</a:t>
            </a:r>
          </a:p>
          <a:p>
            <a:pPr algn="ctr"/>
            <a:r>
              <a:rPr lang="en-US" sz="4400" dirty="0">
                <a:solidFill>
                  <a:schemeClr val="tx1">
                    <a:lumMod val="75000"/>
                    <a:lumOff val="25000"/>
                  </a:schemeClr>
                </a:solidFill>
                <a:latin typeface="+mj-lt"/>
              </a:rPr>
              <a:t>Considerations</a:t>
            </a:r>
          </a:p>
        </p:txBody>
      </p:sp>
      <p:sp>
        <p:nvSpPr>
          <p:cNvPr id="24" name="Rectangle 23">
            <a:extLst>
              <a:ext uri="{FF2B5EF4-FFF2-40B4-BE49-F238E27FC236}">
                <a16:creationId xmlns:a16="http://schemas.microsoft.com/office/drawing/2014/main" id="{EF79F809-515A-A3AA-00E8-EE507673A31E}"/>
              </a:ext>
            </a:extLst>
          </p:cNvPr>
          <p:cNvSpPr/>
          <p:nvPr/>
        </p:nvSpPr>
        <p:spPr>
          <a:xfrm>
            <a:off x="1035385" y="2054552"/>
            <a:ext cx="10110060" cy="3935693"/>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Mobile interfaces can be cumbersome to use for those with poor manual dexterity or ‘fat’ fingers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Key concern is hit area:</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Area on the phone display that the user touches to make something happen, such as a key, an icon, a button, or an app</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Space needs to be big enough for all fingers to press accurately</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If too small, the user may accidentally press the wrong key</a:t>
            </a:r>
          </a:p>
          <a:p>
            <a:pPr marL="800100" lvl="1" indent="-342900" algn="just">
              <a:lnSpc>
                <a:spcPct val="150000"/>
              </a:lnSpc>
              <a:buFont typeface="Arial" panose="020B0604020202020204" pitchFamily="34" charset="0"/>
              <a:buChar char="•"/>
            </a:pPr>
            <a:r>
              <a:rPr lang="en-US" dirty="0" err="1">
                <a:solidFill>
                  <a:schemeClr val="tx1">
                    <a:lumMod val="65000"/>
                    <a:lumOff val="35000"/>
                  </a:schemeClr>
                </a:solidFill>
              </a:rPr>
              <a:t>Fitts’</a:t>
            </a:r>
            <a:r>
              <a:rPr lang="en-US" dirty="0">
                <a:solidFill>
                  <a:schemeClr val="tx1">
                    <a:lumMod val="65000"/>
                    <a:lumOff val="35000"/>
                  </a:schemeClr>
                </a:solidFill>
              </a:rPr>
              <a:t> law can be used to help design right spacing</a:t>
            </a:r>
          </a:p>
          <a:p>
            <a:pPr marL="1257300" lvl="2" indent="-342900" algn="just">
              <a:lnSpc>
                <a:spcPct val="150000"/>
              </a:lnSpc>
              <a:buFont typeface="Arial" panose="020B0604020202020204" pitchFamily="34" charset="0"/>
              <a:buChar char="•"/>
            </a:pPr>
            <a:r>
              <a:rPr lang="en-US" dirty="0">
                <a:solidFill>
                  <a:schemeClr val="tx1">
                    <a:lumMod val="65000"/>
                    <a:lumOff val="35000"/>
                  </a:schemeClr>
                </a:solidFill>
              </a:rPr>
              <a:t>Minimum tappable areas should be 44 points x 44 points for all controls </a:t>
            </a:r>
          </a:p>
        </p:txBody>
      </p:sp>
      <p:sp>
        <p:nvSpPr>
          <p:cNvPr id="4" name="Slide Number Placeholder 1">
            <a:extLst>
              <a:ext uri="{FF2B5EF4-FFF2-40B4-BE49-F238E27FC236}">
                <a16:creationId xmlns:a16="http://schemas.microsoft.com/office/drawing/2014/main" id="{31D73444-7709-050B-3BC5-48C20BB22CA8}"/>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52</a:t>
            </a:fld>
            <a:endParaRPr lang="en-MY" dirty="0"/>
          </a:p>
        </p:txBody>
      </p:sp>
    </p:spTree>
    <p:extLst>
      <p:ext uri="{BB962C8B-B14F-4D97-AF65-F5344CB8AC3E}">
        <p14:creationId xmlns:p14="http://schemas.microsoft.com/office/powerpoint/2010/main" val="394702371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E5E7F0-57A0-322C-3CA6-7445F2EDA21D}"/>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D79B4380-5B91-67B3-D250-F8C67CDEA9C6}"/>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7. Appliances</a:t>
            </a:r>
          </a:p>
        </p:txBody>
      </p:sp>
      <p:sp>
        <p:nvSpPr>
          <p:cNvPr id="24" name="Rectangle 23">
            <a:extLst>
              <a:ext uri="{FF2B5EF4-FFF2-40B4-BE49-F238E27FC236}">
                <a16:creationId xmlns:a16="http://schemas.microsoft.com/office/drawing/2014/main" id="{B0C80712-36F2-E2FA-54A3-08FA40428DF2}"/>
              </a:ext>
            </a:extLst>
          </p:cNvPr>
          <p:cNvSpPr/>
          <p:nvPr/>
        </p:nvSpPr>
        <p:spPr>
          <a:xfrm>
            <a:off x="1040970" y="1652687"/>
            <a:ext cx="10110060"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Everyday devices in home, public places, or car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For example,  washing machines, remotes, toasters, printers, and navigation systems)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And personal devices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For instance, digital clock and digital camera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Used for short periods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For example,  starting the washing machine, watching a program, buying a ticket, changing the time, or taking a snapshot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Need to be usable with minimal, if any, learning</a:t>
            </a:r>
          </a:p>
        </p:txBody>
      </p:sp>
      <p:sp>
        <p:nvSpPr>
          <p:cNvPr id="4" name="Slide Number Placeholder 1">
            <a:extLst>
              <a:ext uri="{FF2B5EF4-FFF2-40B4-BE49-F238E27FC236}">
                <a16:creationId xmlns:a16="http://schemas.microsoft.com/office/drawing/2014/main" id="{8EF4802B-A831-07D4-E148-B13469CAA1C6}"/>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53</a:t>
            </a:fld>
            <a:endParaRPr lang="en-MY" dirty="0"/>
          </a:p>
        </p:txBody>
      </p:sp>
    </p:spTree>
    <p:extLst>
      <p:ext uri="{BB962C8B-B14F-4D97-AF65-F5344CB8AC3E}">
        <p14:creationId xmlns:p14="http://schemas.microsoft.com/office/powerpoint/2010/main" val="304942817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B40391-0A18-F2D7-2782-EB086A7716F1}"/>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020627DC-4170-BCD6-A816-409BD1B7CECC}"/>
              </a:ext>
            </a:extLst>
          </p:cNvPr>
          <p:cNvSpPr txBox="1"/>
          <p:nvPr/>
        </p:nvSpPr>
        <p:spPr>
          <a:xfrm>
            <a:off x="0" y="310573"/>
            <a:ext cx="12192000"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Simple Toaster Control</a:t>
            </a:r>
          </a:p>
        </p:txBody>
      </p:sp>
      <p:sp>
        <p:nvSpPr>
          <p:cNvPr id="5" name="Slide Number Placeholder 1">
            <a:extLst>
              <a:ext uri="{FF2B5EF4-FFF2-40B4-BE49-F238E27FC236}">
                <a16:creationId xmlns:a16="http://schemas.microsoft.com/office/drawing/2014/main" id="{D7173F9E-AE26-6DA0-0BD3-D63097DCF1C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54</a:t>
            </a:fld>
            <a:endParaRPr lang="en-MY" dirty="0"/>
          </a:p>
        </p:txBody>
      </p:sp>
      <p:pic>
        <p:nvPicPr>
          <p:cNvPr id="2" name="Picture 1" descr="An illustration of a typical toaster with basic physical controls.&#10;">
            <a:extLst>
              <a:ext uri="{FF2B5EF4-FFF2-40B4-BE49-F238E27FC236}">
                <a16:creationId xmlns:a16="http://schemas.microsoft.com/office/drawing/2014/main" id="{37798DB5-7B39-5EC6-FFF1-E8E6952F3906}"/>
              </a:ext>
            </a:extLst>
          </p:cNvPr>
          <p:cNvPicPr>
            <a:picLocks noChangeAspect="1"/>
          </p:cNvPicPr>
          <p:nvPr/>
        </p:nvPicPr>
        <p:blipFill>
          <a:blip r:embed="rId2"/>
          <a:stretch>
            <a:fillRect/>
          </a:stretch>
        </p:blipFill>
        <p:spPr>
          <a:xfrm>
            <a:off x="4150187" y="1825369"/>
            <a:ext cx="4188296" cy="3490247"/>
          </a:xfrm>
          <a:prstGeom prst="rect">
            <a:avLst/>
          </a:prstGeom>
        </p:spPr>
      </p:pic>
    </p:spTree>
    <p:extLst>
      <p:ext uri="{BB962C8B-B14F-4D97-AF65-F5344CB8AC3E}">
        <p14:creationId xmlns:p14="http://schemas.microsoft.com/office/powerpoint/2010/main" val="399154977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5325BB-D393-507C-A90E-4D403AD9B1DE}"/>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2E8511F0-966A-B608-8BAF-2F8CDC76910A}"/>
              </a:ext>
            </a:extLst>
          </p:cNvPr>
          <p:cNvSpPr txBox="1"/>
          <p:nvPr/>
        </p:nvSpPr>
        <p:spPr>
          <a:xfrm>
            <a:off x="698263" y="471814"/>
            <a:ext cx="10784304"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Research and Design</a:t>
            </a:r>
          </a:p>
          <a:p>
            <a:pPr algn="ctr"/>
            <a:r>
              <a:rPr lang="en-US" sz="4400" dirty="0">
                <a:solidFill>
                  <a:schemeClr val="tx1">
                    <a:lumMod val="75000"/>
                    <a:lumOff val="25000"/>
                  </a:schemeClr>
                </a:solidFill>
                <a:latin typeface="+mj-lt"/>
              </a:rPr>
              <a:t>Considerations</a:t>
            </a:r>
          </a:p>
        </p:txBody>
      </p:sp>
      <p:sp>
        <p:nvSpPr>
          <p:cNvPr id="24" name="Rectangle 23">
            <a:extLst>
              <a:ext uri="{FF2B5EF4-FFF2-40B4-BE49-F238E27FC236}">
                <a16:creationId xmlns:a16="http://schemas.microsoft.com/office/drawing/2014/main" id="{F90E0203-A2E0-8AAE-65F9-57FB8F8524B0}"/>
              </a:ext>
            </a:extLst>
          </p:cNvPr>
          <p:cNvSpPr/>
          <p:nvPr/>
        </p:nvSpPr>
        <p:spPr>
          <a:xfrm>
            <a:off x="1035385" y="2302102"/>
            <a:ext cx="10110060"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Need to design as transient interfaces with short interactions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Simple interfaces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Consider trade-off between soft and hard controls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e.g. buttons or keys, dials or scrolling</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Understand the innate human ability to manipulate physicality (Ghazali and Dix)</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The relationship between the physical controllers with the digital underlying functionalities</a:t>
            </a:r>
          </a:p>
        </p:txBody>
      </p:sp>
      <p:sp>
        <p:nvSpPr>
          <p:cNvPr id="4" name="Slide Number Placeholder 1">
            <a:extLst>
              <a:ext uri="{FF2B5EF4-FFF2-40B4-BE49-F238E27FC236}">
                <a16:creationId xmlns:a16="http://schemas.microsoft.com/office/drawing/2014/main" id="{F4BFC2B5-5426-66DA-94FF-6279BBBD685E}"/>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55</a:t>
            </a:fld>
            <a:endParaRPr lang="en-MY" dirty="0"/>
          </a:p>
        </p:txBody>
      </p:sp>
    </p:spTree>
    <p:extLst>
      <p:ext uri="{BB962C8B-B14F-4D97-AF65-F5344CB8AC3E}">
        <p14:creationId xmlns:p14="http://schemas.microsoft.com/office/powerpoint/2010/main" val="108278574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F5FE9B-4DB0-8173-D0DB-D87E8FECDC25}"/>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0D0F01C8-8860-B5D6-359D-50279555A9CF}"/>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8. Voice</a:t>
            </a:r>
          </a:p>
        </p:txBody>
      </p:sp>
      <p:sp>
        <p:nvSpPr>
          <p:cNvPr id="24" name="Rectangle 23">
            <a:extLst>
              <a:ext uri="{FF2B5EF4-FFF2-40B4-BE49-F238E27FC236}">
                <a16:creationId xmlns:a16="http://schemas.microsoft.com/office/drawing/2014/main" id="{4A33DA48-CE0E-4430-8D43-4A7CEEE3219B}"/>
              </a:ext>
            </a:extLst>
          </p:cNvPr>
          <p:cNvSpPr/>
          <p:nvPr/>
        </p:nvSpPr>
        <p:spPr>
          <a:xfrm>
            <a:off x="1035385" y="1300847"/>
            <a:ext cx="10110060" cy="513217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Involves a person talking with a spoken language app, for example,  timetable, travel planner, or phone service or chatbots</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Used mainly for inquiring about specific information, for example, flight times or to perform a transaction, such as buying a ticket</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Mostly a voice system is reactive responding to a person’s queries</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Also used by people with visual impairments</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For example,  speech recognition word processors, page scanners, web readers, and home control systems</a:t>
            </a:r>
          </a:p>
        </p:txBody>
      </p:sp>
      <p:sp>
        <p:nvSpPr>
          <p:cNvPr id="4" name="Slide Number Placeholder 1">
            <a:extLst>
              <a:ext uri="{FF2B5EF4-FFF2-40B4-BE49-F238E27FC236}">
                <a16:creationId xmlns:a16="http://schemas.microsoft.com/office/drawing/2014/main" id="{B0124FDE-BA96-8616-D7A1-44684C3E548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56</a:t>
            </a:fld>
            <a:endParaRPr lang="en-MY" dirty="0"/>
          </a:p>
        </p:txBody>
      </p:sp>
    </p:spTree>
    <p:extLst>
      <p:ext uri="{BB962C8B-B14F-4D97-AF65-F5344CB8AC3E}">
        <p14:creationId xmlns:p14="http://schemas.microsoft.com/office/powerpoint/2010/main" val="387536816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F95142-C427-2D5B-604F-99944BDFADB0}"/>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EEA5ED2C-CE3B-DC4B-0B1D-BF31865708A2}"/>
              </a:ext>
            </a:extLst>
          </p:cNvPr>
          <p:cNvSpPr txBox="1"/>
          <p:nvPr/>
        </p:nvSpPr>
        <p:spPr>
          <a:xfrm>
            <a:off x="0" y="310573"/>
            <a:ext cx="12192000"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Have speech interfaces come of age?</a:t>
            </a:r>
          </a:p>
        </p:txBody>
      </p:sp>
      <p:sp>
        <p:nvSpPr>
          <p:cNvPr id="5" name="Slide Number Placeholder 1">
            <a:extLst>
              <a:ext uri="{FF2B5EF4-FFF2-40B4-BE49-F238E27FC236}">
                <a16:creationId xmlns:a16="http://schemas.microsoft.com/office/drawing/2014/main" id="{11F8530A-9EF4-32D5-F003-50994EA12265}"/>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57</a:t>
            </a:fld>
            <a:endParaRPr lang="en-MY" dirty="0"/>
          </a:p>
        </p:txBody>
      </p:sp>
      <p:graphicFrame>
        <p:nvGraphicFramePr>
          <p:cNvPr id="3" name="Object 2" descr="Cartoon illustration of a person working on the PC.&#10;">
            <a:extLst>
              <a:ext uri="{FF2B5EF4-FFF2-40B4-BE49-F238E27FC236}">
                <a16:creationId xmlns:a16="http://schemas.microsoft.com/office/drawing/2014/main" id="{F46F1D6E-2463-ACEA-3AF6-6E9800BF5776}"/>
              </a:ext>
            </a:extLst>
          </p:cNvPr>
          <p:cNvGraphicFramePr>
            <a:graphicFrameLocks noChangeAspect="1"/>
          </p:cNvGraphicFramePr>
          <p:nvPr>
            <p:extLst>
              <p:ext uri="{D42A27DB-BD31-4B8C-83A1-F6EECF244321}">
                <p14:modId xmlns:p14="http://schemas.microsoft.com/office/powerpoint/2010/main" val="2632760649"/>
              </p:ext>
            </p:extLst>
          </p:nvPr>
        </p:nvGraphicFramePr>
        <p:xfrm>
          <a:off x="3221009" y="1493536"/>
          <a:ext cx="5738813" cy="4525963"/>
        </p:xfrm>
        <a:graphic>
          <a:graphicData uri="http://schemas.openxmlformats.org/presentationml/2006/ole">
            <mc:AlternateContent xmlns:mc="http://schemas.openxmlformats.org/markup-compatibility/2006">
              <mc:Choice xmlns:v="urn:schemas-microsoft-com:vml" Requires="v">
                <p:oleObj name="Document" r:id="rId2" imgW="3252216" imgH="2468880" progId="Word.Document.8">
                  <p:embed/>
                </p:oleObj>
              </mc:Choice>
              <mc:Fallback>
                <p:oleObj name="Document" r:id="rId2" imgW="3252216" imgH="2468880" progId="Word.Document.8">
                  <p:embed/>
                  <p:pic>
                    <p:nvPicPr>
                      <p:cNvPr id="120834" name="Object 2" descr="Cartoon illustration of a person working on the PC.&#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21009" y="1493536"/>
                        <a:ext cx="5738813" cy="45259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52692497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F4D58A-BE4D-0B29-96E2-41BA1FF0975C}"/>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2A79A2AE-781B-3D02-BF32-AC6592F2F1AB}"/>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Modelling Human Conversations</a:t>
            </a:r>
          </a:p>
        </p:txBody>
      </p:sp>
      <p:sp>
        <p:nvSpPr>
          <p:cNvPr id="24" name="Rectangle 23">
            <a:extLst>
              <a:ext uri="{FF2B5EF4-FFF2-40B4-BE49-F238E27FC236}">
                <a16:creationId xmlns:a16="http://schemas.microsoft.com/office/drawing/2014/main" id="{14D63E87-738D-C9FE-5CE7-2543065AFD3F}"/>
              </a:ext>
            </a:extLst>
          </p:cNvPr>
          <p:cNvSpPr/>
          <p:nvPr/>
        </p:nvSpPr>
        <p:spPr>
          <a:xfrm>
            <a:off x="1035385" y="1786242"/>
            <a:ext cx="10110060" cy="328551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People often interrupt each other in a conversation</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Especially when ordering in a restaurant, rather than let the waiter go through all of the options</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Speech technology has a similar feature called ‘barge-in’</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Users can choose an option before the system has finished listing all of the options available</a:t>
            </a:r>
          </a:p>
        </p:txBody>
      </p:sp>
      <p:sp>
        <p:nvSpPr>
          <p:cNvPr id="4" name="Slide Number Placeholder 1">
            <a:extLst>
              <a:ext uri="{FF2B5EF4-FFF2-40B4-BE49-F238E27FC236}">
                <a16:creationId xmlns:a16="http://schemas.microsoft.com/office/drawing/2014/main" id="{B49D73E2-B8D5-B221-2691-D3502A3993BE}"/>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58</a:t>
            </a:fld>
            <a:endParaRPr lang="en-MY" dirty="0"/>
          </a:p>
        </p:txBody>
      </p:sp>
    </p:spTree>
    <p:extLst>
      <p:ext uri="{BB962C8B-B14F-4D97-AF65-F5344CB8AC3E}">
        <p14:creationId xmlns:p14="http://schemas.microsoft.com/office/powerpoint/2010/main" val="62669469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D9983B-ED3F-DF83-5FF6-13006153B3CC}"/>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E7250666-CF0B-AA2D-5B56-1E0A28C0CC4D}"/>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Structuring Voice Dialogs</a:t>
            </a:r>
          </a:p>
        </p:txBody>
      </p:sp>
      <p:sp>
        <p:nvSpPr>
          <p:cNvPr id="24" name="Rectangle 23">
            <a:extLst>
              <a:ext uri="{FF2B5EF4-FFF2-40B4-BE49-F238E27FC236}">
                <a16:creationId xmlns:a16="http://schemas.microsoft.com/office/drawing/2014/main" id="{5F98F040-9EA0-358A-CD6A-E9477D895470}"/>
              </a:ext>
            </a:extLst>
          </p:cNvPr>
          <p:cNvSpPr/>
          <p:nvPr/>
        </p:nvSpPr>
        <p:spPr>
          <a:xfrm>
            <a:off x="1035385" y="1786242"/>
            <a:ext cx="10110060"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Directed dialogs are where the system is in control of the conversation</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Where it asks specific questions and requires specific responses</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More flexible systems allow the user to take the initiative:</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For example, “I’d like to go to Paris next Monday for two weeks.”</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Guided prompts can help callers back on track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For example,  “Sorry I did not get all that. Did you say you wanted to fly next Monday?”</a:t>
            </a:r>
          </a:p>
        </p:txBody>
      </p:sp>
      <p:sp>
        <p:nvSpPr>
          <p:cNvPr id="4" name="Slide Number Placeholder 1">
            <a:extLst>
              <a:ext uri="{FF2B5EF4-FFF2-40B4-BE49-F238E27FC236}">
                <a16:creationId xmlns:a16="http://schemas.microsoft.com/office/drawing/2014/main" id="{84854C7C-F4BA-4CB6-A204-C8AB4B53304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59</a:t>
            </a:fld>
            <a:endParaRPr lang="en-MY" dirty="0"/>
          </a:p>
        </p:txBody>
      </p:sp>
    </p:spTree>
    <p:extLst>
      <p:ext uri="{BB962C8B-B14F-4D97-AF65-F5344CB8AC3E}">
        <p14:creationId xmlns:p14="http://schemas.microsoft.com/office/powerpoint/2010/main" val="10111771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FCBB2A-70FA-944F-6139-A6B79ECD5CCD}"/>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A5982DD-5229-0A3C-FAC7-EA278FD929CD}"/>
              </a:ext>
            </a:extLst>
          </p:cNvPr>
          <p:cNvSpPr txBox="1"/>
          <p:nvPr/>
        </p:nvSpPr>
        <p:spPr>
          <a:xfrm>
            <a:off x="2096444" y="479685"/>
            <a:ext cx="7999108"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Command ls – lists what is on the laptop drive</a:t>
            </a:r>
          </a:p>
        </p:txBody>
      </p:sp>
      <p:sp>
        <p:nvSpPr>
          <p:cNvPr id="5" name="Slide Number Placeholder 1">
            <a:extLst>
              <a:ext uri="{FF2B5EF4-FFF2-40B4-BE49-F238E27FC236}">
                <a16:creationId xmlns:a16="http://schemas.microsoft.com/office/drawing/2014/main" id="{631507DB-F948-6F77-0569-74C534039F79}"/>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6</a:t>
            </a:fld>
            <a:endParaRPr lang="en-MY" dirty="0"/>
          </a:p>
        </p:txBody>
      </p:sp>
      <p:pic>
        <p:nvPicPr>
          <p:cNvPr id="4" name="Picture 3" descr="A screenshot of a computer&#10;&#10;AI-generated content may be incorrect.">
            <a:extLst>
              <a:ext uri="{FF2B5EF4-FFF2-40B4-BE49-F238E27FC236}">
                <a16:creationId xmlns:a16="http://schemas.microsoft.com/office/drawing/2014/main" id="{E634481C-EBC0-9438-CBE0-922886DCDF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6249" y="2109519"/>
            <a:ext cx="6348333" cy="4140217"/>
          </a:xfrm>
          <a:prstGeom prst="rect">
            <a:avLst/>
          </a:prstGeom>
        </p:spPr>
      </p:pic>
    </p:spTree>
    <p:extLst>
      <p:ext uri="{BB962C8B-B14F-4D97-AF65-F5344CB8AC3E}">
        <p14:creationId xmlns:p14="http://schemas.microsoft.com/office/powerpoint/2010/main" val="33093895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9D1FB6-49A0-0E81-E91C-1EFBAC8C3D02}"/>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4CC88608-E55A-925F-A265-5BFAA0565EE6}"/>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Voice Assistants (for e.g. Alexa)</a:t>
            </a:r>
          </a:p>
        </p:txBody>
      </p:sp>
      <p:sp>
        <p:nvSpPr>
          <p:cNvPr id="24" name="Rectangle 23">
            <a:extLst>
              <a:ext uri="{FF2B5EF4-FFF2-40B4-BE49-F238E27FC236}">
                <a16:creationId xmlns:a16="http://schemas.microsoft.com/office/drawing/2014/main" id="{69385D9E-6D2B-A3BA-5F9F-F04878D7AB0F}"/>
              </a:ext>
            </a:extLst>
          </p:cNvPr>
          <p:cNvSpPr/>
          <p:nvPr/>
        </p:nvSpPr>
        <p:spPr>
          <a:xfrm>
            <a:off x="1035385" y="1786242"/>
            <a:ext cx="10110060"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Allow all to use rather than being single use </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Support families playing games, interactive storytelling, jokes, and so forth</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Can encourage social and emotional bonding</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Young children (under 4), however, find it difficult to be understood by the voice assistants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Frustrating for them</a:t>
            </a:r>
          </a:p>
        </p:txBody>
      </p:sp>
      <p:sp>
        <p:nvSpPr>
          <p:cNvPr id="4" name="Slide Number Placeholder 1">
            <a:extLst>
              <a:ext uri="{FF2B5EF4-FFF2-40B4-BE49-F238E27FC236}">
                <a16:creationId xmlns:a16="http://schemas.microsoft.com/office/drawing/2014/main" id="{09F00E96-6BE9-4780-270B-49B4107252D3}"/>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60</a:t>
            </a:fld>
            <a:endParaRPr lang="en-MY" dirty="0"/>
          </a:p>
        </p:txBody>
      </p:sp>
    </p:spTree>
    <p:extLst>
      <p:ext uri="{BB962C8B-B14F-4D97-AF65-F5344CB8AC3E}">
        <p14:creationId xmlns:p14="http://schemas.microsoft.com/office/powerpoint/2010/main" val="142496017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6ABA56-F512-4E7D-3A57-BFB0093D012C}"/>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C5B2398A-3E53-3FBA-B305-544510A03486}"/>
              </a:ext>
            </a:extLst>
          </p:cNvPr>
          <p:cNvSpPr txBox="1"/>
          <p:nvPr/>
        </p:nvSpPr>
        <p:spPr>
          <a:xfrm>
            <a:off x="698263" y="471814"/>
            <a:ext cx="10784304"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Research and Design</a:t>
            </a:r>
          </a:p>
          <a:p>
            <a:pPr algn="ctr"/>
            <a:r>
              <a:rPr lang="en-US" sz="4400" dirty="0">
                <a:solidFill>
                  <a:schemeClr val="tx1">
                    <a:lumMod val="75000"/>
                    <a:lumOff val="25000"/>
                  </a:schemeClr>
                </a:solidFill>
                <a:latin typeface="+mj-lt"/>
              </a:rPr>
              <a:t>Considerations</a:t>
            </a:r>
          </a:p>
        </p:txBody>
      </p:sp>
      <p:sp>
        <p:nvSpPr>
          <p:cNvPr id="24" name="Rectangle 23">
            <a:extLst>
              <a:ext uri="{FF2B5EF4-FFF2-40B4-BE49-F238E27FC236}">
                <a16:creationId xmlns:a16="http://schemas.microsoft.com/office/drawing/2014/main" id="{37A8881B-D429-2D5F-BCD7-3A9C41EAA2C0}"/>
              </a:ext>
            </a:extLst>
          </p:cNvPr>
          <p:cNvSpPr/>
          <p:nvPr/>
        </p:nvSpPr>
        <p:spPr>
          <a:xfrm>
            <a:off x="1035385" y="2071270"/>
            <a:ext cx="10110060"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How to design systems that can keep conversation on track</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Help people navigate efficiently through a menu system</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Enable them to recover easily from errors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Guide those who are vague or ambiguous in their requests for information or services</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Type of voice actor (for example, male, female, neutral, or dialect)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Do people prefer to listen to and are more patient with a female or male voice, a northern or southern accent?</a:t>
            </a:r>
          </a:p>
        </p:txBody>
      </p:sp>
      <p:sp>
        <p:nvSpPr>
          <p:cNvPr id="4" name="Slide Number Placeholder 1">
            <a:extLst>
              <a:ext uri="{FF2B5EF4-FFF2-40B4-BE49-F238E27FC236}">
                <a16:creationId xmlns:a16="http://schemas.microsoft.com/office/drawing/2014/main" id="{47979AE9-93BC-7EC9-7D09-8E272DB6445E}"/>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61</a:t>
            </a:fld>
            <a:endParaRPr lang="en-MY" dirty="0"/>
          </a:p>
        </p:txBody>
      </p:sp>
    </p:spTree>
    <p:extLst>
      <p:ext uri="{BB962C8B-B14F-4D97-AF65-F5344CB8AC3E}">
        <p14:creationId xmlns:p14="http://schemas.microsoft.com/office/powerpoint/2010/main" val="320616416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543C0A-B682-C673-E357-49331D160B43}"/>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42AB4C19-65A2-29DC-4EE7-7AF156D2B14C}"/>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9. Pen-based Devices</a:t>
            </a:r>
          </a:p>
        </p:txBody>
      </p:sp>
      <p:sp>
        <p:nvSpPr>
          <p:cNvPr id="24" name="Rectangle 23">
            <a:extLst>
              <a:ext uri="{FF2B5EF4-FFF2-40B4-BE49-F238E27FC236}">
                <a16:creationId xmlns:a16="http://schemas.microsoft.com/office/drawing/2014/main" id="{3346414E-F521-53BC-CA38-C32D7126A9A1}"/>
              </a:ext>
            </a:extLst>
          </p:cNvPr>
          <p:cNvSpPr/>
          <p:nvPr/>
        </p:nvSpPr>
        <p:spPr>
          <a:xfrm>
            <a:off x="1035385" y="2194380"/>
            <a:ext cx="10110060" cy="328551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Enable people to write, draw, select, and move objects at an interface using light pens or styluses</a:t>
            </a:r>
          </a:p>
          <a:p>
            <a:pPr marL="800100" lvl="1" indent="-342900" algn="just">
              <a:lnSpc>
                <a:spcPct val="150000"/>
              </a:lnSpc>
              <a:buFont typeface="Arial" panose="020B0604020202020204" pitchFamily="34" charset="0"/>
              <a:buChar char="•"/>
            </a:pPr>
            <a:r>
              <a:rPr lang="en-US" sz="2000" dirty="0" err="1">
                <a:solidFill>
                  <a:schemeClr val="tx1">
                    <a:lumMod val="65000"/>
                    <a:lumOff val="35000"/>
                  </a:schemeClr>
                </a:solidFill>
              </a:rPr>
              <a:t>Capitalise</a:t>
            </a:r>
            <a:r>
              <a:rPr lang="en-US" sz="2000" dirty="0">
                <a:solidFill>
                  <a:schemeClr val="tx1">
                    <a:lumMod val="65000"/>
                    <a:lumOff val="35000"/>
                  </a:schemeClr>
                </a:solidFill>
              </a:rPr>
              <a:t> on the well-honed drawing skills developed from childhood</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Smartpens use a combination of ordinary ink pen with digital camera that digitally records everything written with the pen on special paper </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CF4072F6-95A3-063B-09FE-30150E76960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62</a:t>
            </a:fld>
            <a:endParaRPr lang="en-MY" dirty="0"/>
          </a:p>
        </p:txBody>
      </p:sp>
    </p:spTree>
    <p:extLst>
      <p:ext uri="{BB962C8B-B14F-4D97-AF65-F5344CB8AC3E}">
        <p14:creationId xmlns:p14="http://schemas.microsoft.com/office/powerpoint/2010/main" val="64565844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86F114-C8BE-0F88-7AC5-5899662A8F13}"/>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8984A2B3-2670-4BD4-3A91-0C544FD9A1C8}"/>
              </a:ext>
            </a:extLst>
          </p:cNvPr>
          <p:cNvSpPr txBox="1"/>
          <p:nvPr/>
        </p:nvSpPr>
        <p:spPr>
          <a:xfrm>
            <a:off x="0" y="310573"/>
            <a:ext cx="12192000"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The </a:t>
            </a:r>
            <a:r>
              <a:rPr lang="en-US" sz="4400" dirty="0" err="1">
                <a:solidFill>
                  <a:schemeClr val="tx1">
                    <a:lumMod val="75000"/>
                    <a:lumOff val="25000"/>
                  </a:schemeClr>
                </a:solidFill>
                <a:latin typeface="+mj-lt"/>
              </a:rPr>
              <a:t>LiveScribe</a:t>
            </a:r>
            <a:r>
              <a:rPr lang="en-US" sz="4400" dirty="0">
                <a:solidFill>
                  <a:schemeClr val="tx1">
                    <a:lumMod val="75000"/>
                    <a:lumOff val="25000"/>
                  </a:schemeClr>
                </a:solidFill>
                <a:latin typeface="+mj-lt"/>
              </a:rPr>
              <a:t> Echo 2 Smartpen</a:t>
            </a:r>
          </a:p>
        </p:txBody>
      </p:sp>
      <p:sp>
        <p:nvSpPr>
          <p:cNvPr id="5" name="Slide Number Placeholder 1">
            <a:extLst>
              <a:ext uri="{FF2B5EF4-FFF2-40B4-BE49-F238E27FC236}">
                <a16:creationId xmlns:a16="http://schemas.microsoft.com/office/drawing/2014/main" id="{F961A7E9-2F40-4F8D-6CD9-5C67CE879458}"/>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63</a:t>
            </a:fld>
            <a:endParaRPr lang="en-MY" dirty="0"/>
          </a:p>
        </p:txBody>
      </p:sp>
      <p:pic>
        <p:nvPicPr>
          <p:cNvPr id="2" name="Content Placeholder 8" descr="An illustration of livescribe Echo 2 Smartpen.&#10;">
            <a:extLst>
              <a:ext uri="{FF2B5EF4-FFF2-40B4-BE49-F238E27FC236}">
                <a16:creationId xmlns:a16="http://schemas.microsoft.com/office/drawing/2014/main" id="{A073F018-1FAE-B174-86AC-F960C82B812C}"/>
              </a:ext>
              <a:ext uri="{C183D7F6-B498-43B3-948B-1728B52AA6E4}">
                <adec:decorative xmlns:adec="http://schemas.microsoft.com/office/drawing/2017/decorative" val="0"/>
              </a:ext>
            </a:extLst>
          </p:cNvPr>
          <p:cNvPicPr>
            <a:picLocks noChangeAspect="1"/>
          </p:cNvPicPr>
          <p:nvPr/>
        </p:nvPicPr>
        <p:blipFill>
          <a:blip r:embed="rId2"/>
          <a:stretch>
            <a:fillRect/>
          </a:stretch>
        </p:blipFill>
        <p:spPr>
          <a:xfrm>
            <a:off x="3317467" y="1493536"/>
            <a:ext cx="5545898" cy="4525963"/>
          </a:xfrm>
          <a:prstGeom prst="rect">
            <a:avLst/>
          </a:prstGeom>
        </p:spPr>
      </p:pic>
    </p:spTree>
    <p:extLst>
      <p:ext uri="{BB962C8B-B14F-4D97-AF65-F5344CB8AC3E}">
        <p14:creationId xmlns:p14="http://schemas.microsoft.com/office/powerpoint/2010/main" val="274434618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547D1E-C4AC-4F7C-9E11-02E8E069EE4E}"/>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6333D895-F61F-0767-999E-C48929058B5B}"/>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Pros and Cons</a:t>
            </a:r>
          </a:p>
        </p:txBody>
      </p:sp>
      <p:sp>
        <p:nvSpPr>
          <p:cNvPr id="24" name="Rectangle 23">
            <a:extLst>
              <a:ext uri="{FF2B5EF4-FFF2-40B4-BE49-F238E27FC236}">
                <a16:creationId xmlns:a16="http://schemas.microsoft.com/office/drawing/2014/main" id="{BFB45C68-941B-7AB6-3C5A-850F0C4D3AFF}"/>
              </a:ext>
            </a:extLst>
          </p:cNvPr>
          <p:cNvSpPr/>
          <p:nvPr/>
        </p:nvSpPr>
        <p:spPr>
          <a:xfrm>
            <a:off x="1035385" y="1493989"/>
            <a:ext cx="10110060"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Allows people to annotate existing documents quickly and easily</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Can be used to fill in paper-based forms that can readily be converted to a digital record using standard typeface</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Can be used by remote teams to communicate and work on the same documents</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Can be difficult to see options on the screen because a user’s hand can occlude part of it when writing</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Can have lag and feel clunky</a:t>
            </a:r>
          </a:p>
        </p:txBody>
      </p:sp>
      <p:sp>
        <p:nvSpPr>
          <p:cNvPr id="4" name="Slide Number Placeholder 1">
            <a:extLst>
              <a:ext uri="{FF2B5EF4-FFF2-40B4-BE49-F238E27FC236}">
                <a16:creationId xmlns:a16="http://schemas.microsoft.com/office/drawing/2014/main" id="{9801F310-5A6E-463A-45CB-78625DCAF6A2}"/>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64</a:t>
            </a:fld>
            <a:endParaRPr lang="en-MY" dirty="0"/>
          </a:p>
        </p:txBody>
      </p:sp>
    </p:spTree>
    <p:extLst>
      <p:ext uri="{BB962C8B-B14F-4D97-AF65-F5344CB8AC3E}">
        <p14:creationId xmlns:p14="http://schemas.microsoft.com/office/powerpoint/2010/main" val="221541099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A7ED44-25A1-8386-0C46-1DF2DBDC0367}"/>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A536FCF9-302B-58F5-8742-317EB640BC8C}"/>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10. Touchscreens</a:t>
            </a:r>
          </a:p>
        </p:txBody>
      </p:sp>
      <p:sp>
        <p:nvSpPr>
          <p:cNvPr id="24" name="Rectangle 23">
            <a:extLst>
              <a:ext uri="{FF2B5EF4-FFF2-40B4-BE49-F238E27FC236}">
                <a16:creationId xmlns:a16="http://schemas.microsoft.com/office/drawing/2014/main" id="{21039B59-951F-349E-A151-7472A7786925}"/>
              </a:ext>
            </a:extLst>
          </p:cNvPr>
          <p:cNvSpPr/>
          <p:nvPr/>
        </p:nvSpPr>
        <p:spPr>
          <a:xfrm>
            <a:off x="1035385" y="1501883"/>
            <a:ext cx="10110060"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Single touchscreens are used in walk-up kiosks (such as ticket machines and ATMs) to detect the presence and location of a person’s touch on the display</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Multi-touch surfaces support a range of more dynamic finger tip actions, for example, swiping, flicking, pinching, pushing, and tapping</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They do so by registering touches at multiple locations using a grid</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Now used for many kinds of displays, such as smartphones, iPods, tablets, and tabletops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Supports one and two hand gestures, including tapping, zooming, stretching, flicking, dwelling, and dragging</a:t>
            </a:r>
          </a:p>
        </p:txBody>
      </p:sp>
      <p:sp>
        <p:nvSpPr>
          <p:cNvPr id="4" name="Slide Number Placeholder 1">
            <a:extLst>
              <a:ext uri="{FF2B5EF4-FFF2-40B4-BE49-F238E27FC236}">
                <a16:creationId xmlns:a16="http://schemas.microsoft.com/office/drawing/2014/main" id="{9466117D-9740-A5B1-18F6-4A4DBF1F5CD1}"/>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65</a:t>
            </a:fld>
            <a:endParaRPr lang="en-MY" dirty="0"/>
          </a:p>
        </p:txBody>
      </p:sp>
    </p:spTree>
    <p:extLst>
      <p:ext uri="{BB962C8B-B14F-4D97-AF65-F5344CB8AC3E}">
        <p14:creationId xmlns:p14="http://schemas.microsoft.com/office/powerpoint/2010/main" val="230490937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FE58D5-AE4C-5C73-A5B0-4F460B20854B}"/>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9DB52C84-467F-D296-0317-E817D38D501F}"/>
              </a:ext>
            </a:extLst>
          </p:cNvPr>
          <p:cNvSpPr txBox="1"/>
          <p:nvPr/>
        </p:nvSpPr>
        <p:spPr>
          <a:xfrm>
            <a:off x="0" y="310573"/>
            <a:ext cx="12192000"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A Multi-touch Surface</a:t>
            </a:r>
          </a:p>
        </p:txBody>
      </p:sp>
      <p:sp>
        <p:nvSpPr>
          <p:cNvPr id="5" name="Slide Number Placeholder 1">
            <a:extLst>
              <a:ext uri="{FF2B5EF4-FFF2-40B4-BE49-F238E27FC236}">
                <a16:creationId xmlns:a16="http://schemas.microsoft.com/office/drawing/2014/main" id="{ED2D81C7-484B-CA89-518C-4A73819759A7}"/>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66</a:t>
            </a:fld>
            <a:endParaRPr lang="en-MY" dirty="0"/>
          </a:p>
        </p:txBody>
      </p:sp>
      <p:pic>
        <p:nvPicPr>
          <p:cNvPr id="3" name="Content Placeholder 5" descr="Photo depicts a person using multitouch interface with all fingers kept on ten circles.">
            <a:extLst>
              <a:ext uri="{FF2B5EF4-FFF2-40B4-BE49-F238E27FC236}">
                <a16:creationId xmlns:a16="http://schemas.microsoft.com/office/drawing/2014/main" id="{B9C608FA-AA22-6C0F-4B03-5ECB7D8084FF}"/>
              </a:ext>
            </a:extLst>
          </p:cNvPr>
          <p:cNvPicPr>
            <a:picLocks noChangeAspect="1"/>
          </p:cNvPicPr>
          <p:nvPr/>
        </p:nvPicPr>
        <p:blipFill>
          <a:blip r:embed="rId2"/>
          <a:stretch>
            <a:fillRect/>
          </a:stretch>
        </p:blipFill>
        <p:spPr>
          <a:xfrm>
            <a:off x="453146" y="1542796"/>
            <a:ext cx="6019800" cy="3772408"/>
          </a:xfrm>
          <a:prstGeom prst="rect">
            <a:avLst/>
          </a:prstGeom>
        </p:spPr>
      </p:pic>
      <p:pic>
        <p:nvPicPr>
          <p:cNvPr id="4" name="Content Placeholder 7" descr="An illustration of a schematic of a multitouch interface.&#10;">
            <a:extLst>
              <a:ext uri="{FF2B5EF4-FFF2-40B4-BE49-F238E27FC236}">
                <a16:creationId xmlns:a16="http://schemas.microsoft.com/office/drawing/2014/main" id="{CE1381B0-942A-E4A2-A578-93C513793A20}"/>
              </a:ext>
              <a:ext uri="{C183D7F6-B498-43B3-948B-1728B52AA6E4}">
                <adec:decorative xmlns:adec="http://schemas.microsoft.com/office/drawing/2017/decorative" val="0"/>
              </a:ext>
            </a:extLst>
          </p:cNvPr>
          <p:cNvPicPr>
            <a:picLocks noChangeAspect="1"/>
          </p:cNvPicPr>
          <p:nvPr/>
        </p:nvPicPr>
        <p:blipFill>
          <a:blip r:embed="rId3"/>
          <a:stretch>
            <a:fillRect/>
          </a:stretch>
        </p:blipFill>
        <p:spPr>
          <a:xfrm>
            <a:off x="6827363" y="1542796"/>
            <a:ext cx="5203320" cy="3772408"/>
          </a:xfrm>
          <a:prstGeom prst="rect">
            <a:avLst/>
          </a:prstGeom>
        </p:spPr>
      </p:pic>
    </p:spTree>
    <p:extLst>
      <p:ext uri="{BB962C8B-B14F-4D97-AF65-F5344CB8AC3E}">
        <p14:creationId xmlns:p14="http://schemas.microsoft.com/office/powerpoint/2010/main" val="277254300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97FD1F-149B-F20F-EC3C-993C1B0C41B5}"/>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12BBBAA4-8D6A-9CF6-F282-10681D105557}"/>
              </a:ext>
            </a:extLst>
          </p:cNvPr>
          <p:cNvSpPr txBox="1"/>
          <p:nvPr/>
        </p:nvSpPr>
        <p:spPr>
          <a:xfrm>
            <a:off x="698263" y="471814"/>
            <a:ext cx="10784304"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Research and Design</a:t>
            </a:r>
          </a:p>
          <a:p>
            <a:pPr algn="ctr"/>
            <a:r>
              <a:rPr lang="en-US" sz="4400" dirty="0">
                <a:solidFill>
                  <a:schemeClr val="tx1">
                    <a:lumMod val="75000"/>
                    <a:lumOff val="25000"/>
                  </a:schemeClr>
                </a:solidFill>
                <a:latin typeface="+mj-lt"/>
              </a:rPr>
              <a:t>Considerations</a:t>
            </a:r>
          </a:p>
        </p:txBody>
      </p:sp>
      <p:sp>
        <p:nvSpPr>
          <p:cNvPr id="24" name="Rectangle 23">
            <a:extLst>
              <a:ext uri="{FF2B5EF4-FFF2-40B4-BE49-F238E27FC236}">
                <a16:creationId xmlns:a16="http://schemas.microsoft.com/office/drawing/2014/main" id="{9318B6A0-0BB1-F77D-F219-863F6C8E9CD4}"/>
              </a:ext>
            </a:extLst>
          </p:cNvPr>
          <p:cNvSpPr/>
          <p:nvPr/>
        </p:nvSpPr>
        <p:spPr>
          <a:xfrm>
            <a:off x="1035385" y="1945074"/>
            <a:ext cx="10110060" cy="4212692"/>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Provides fluid and direct styles of interaction involving freehand and pen-based gestures for certain tasks</a:t>
            </a: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Core design concerns include whether size, orientation, and shape of touch displays effect collaboration</a:t>
            </a: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Much faster to scroll through wheels, carousels, and bars of thumbnail images or lists of options by finger flicking</a:t>
            </a: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Gestures need to be learned for multi-touch, so a small set of gestures for common commands is preferable</a:t>
            </a: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More cumbersome, error-prone, and slower to type using a virtual keyboard on a touch display than using a physical keyboard</a:t>
            </a:r>
          </a:p>
        </p:txBody>
      </p:sp>
      <p:sp>
        <p:nvSpPr>
          <p:cNvPr id="4" name="Slide Number Placeholder 1">
            <a:extLst>
              <a:ext uri="{FF2B5EF4-FFF2-40B4-BE49-F238E27FC236}">
                <a16:creationId xmlns:a16="http://schemas.microsoft.com/office/drawing/2014/main" id="{19117EC6-B9E7-09CB-078C-F821FB091BD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67</a:t>
            </a:fld>
            <a:endParaRPr lang="en-MY" dirty="0"/>
          </a:p>
        </p:txBody>
      </p:sp>
    </p:spTree>
    <p:extLst>
      <p:ext uri="{BB962C8B-B14F-4D97-AF65-F5344CB8AC3E}">
        <p14:creationId xmlns:p14="http://schemas.microsoft.com/office/powerpoint/2010/main" val="380086414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9EBD8B-E7F5-9B40-4845-F5D67774ECD1}"/>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19C56EE2-0555-F442-4DB1-69E69C94C6DC}"/>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11. Touchless</a:t>
            </a:r>
          </a:p>
        </p:txBody>
      </p:sp>
      <p:sp>
        <p:nvSpPr>
          <p:cNvPr id="24" name="Rectangle 23">
            <a:extLst>
              <a:ext uri="{FF2B5EF4-FFF2-40B4-BE49-F238E27FC236}">
                <a16:creationId xmlns:a16="http://schemas.microsoft.com/office/drawing/2014/main" id="{091164F8-D743-3393-A6BB-1EBD1AB3A236}"/>
              </a:ext>
            </a:extLst>
          </p:cNvPr>
          <p:cNvSpPr/>
          <p:nvPr/>
        </p:nvSpPr>
        <p:spPr>
          <a:xfrm>
            <a:off x="1035385" y="1832624"/>
            <a:ext cx="10110060" cy="282385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Gestures involve moving arms and hands to communicate </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Uses camera recognition, sensor, and computer vision techniques</a:t>
            </a:r>
          </a:p>
          <a:p>
            <a:pPr marL="800100" lvl="1" indent="-342900" algn="just">
              <a:lnSpc>
                <a:spcPct val="150000"/>
              </a:lnSpc>
              <a:buFont typeface="Arial" panose="020B0604020202020204" pitchFamily="34" charset="0"/>
              <a:buChar char="•"/>
            </a:pPr>
            <a:r>
              <a:rPr lang="en-US" sz="2000" dirty="0" err="1">
                <a:solidFill>
                  <a:schemeClr val="tx1">
                    <a:lumMod val="65000"/>
                    <a:lumOff val="35000"/>
                  </a:schemeClr>
                </a:solidFill>
              </a:rPr>
              <a:t>Recognise</a:t>
            </a:r>
            <a:r>
              <a:rPr lang="en-US" sz="2000" dirty="0">
                <a:solidFill>
                  <a:schemeClr val="tx1">
                    <a:lumMod val="65000"/>
                    <a:lumOff val="35000"/>
                  </a:schemeClr>
                </a:solidFill>
              </a:rPr>
              <a:t> people’s arm and hand gestures in a room</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Gestures need to be presented sequentially to be understood (compare with the way sentences are constructed)</a:t>
            </a:r>
          </a:p>
        </p:txBody>
      </p:sp>
      <p:sp>
        <p:nvSpPr>
          <p:cNvPr id="4" name="Slide Number Placeholder 1">
            <a:extLst>
              <a:ext uri="{FF2B5EF4-FFF2-40B4-BE49-F238E27FC236}">
                <a16:creationId xmlns:a16="http://schemas.microsoft.com/office/drawing/2014/main" id="{E8A22682-442B-8C37-CAB1-96F63CFF7026}"/>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68</a:t>
            </a:fld>
            <a:endParaRPr lang="en-MY" dirty="0"/>
          </a:p>
        </p:txBody>
      </p:sp>
    </p:spTree>
    <p:extLst>
      <p:ext uri="{BB962C8B-B14F-4D97-AF65-F5344CB8AC3E}">
        <p14:creationId xmlns:p14="http://schemas.microsoft.com/office/powerpoint/2010/main" val="241388624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87726C-4B80-19A4-16B3-FD4486CB0CA9}"/>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2AE41799-CD39-DC62-15B6-4EEB86AC6A30}"/>
              </a:ext>
            </a:extLst>
          </p:cNvPr>
          <p:cNvSpPr txBox="1"/>
          <p:nvPr/>
        </p:nvSpPr>
        <p:spPr>
          <a:xfrm>
            <a:off x="0" y="310573"/>
            <a:ext cx="12192000"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Touchless interface in the operating theater</a:t>
            </a:r>
          </a:p>
        </p:txBody>
      </p:sp>
      <p:sp>
        <p:nvSpPr>
          <p:cNvPr id="5" name="Slide Number Placeholder 1">
            <a:extLst>
              <a:ext uri="{FF2B5EF4-FFF2-40B4-BE49-F238E27FC236}">
                <a16:creationId xmlns:a16="http://schemas.microsoft.com/office/drawing/2014/main" id="{8C5D595F-4193-67E0-40D7-F46D87EFE792}"/>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69</a:t>
            </a:fld>
            <a:endParaRPr lang="en-MY" dirty="0"/>
          </a:p>
        </p:txBody>
      </p:sp>
      <p:pic>
        <p:nvPicPr>
          <p:cNvPr id="2" name="Content Placeholder 5" descr="Photograph of touchless gesturing in the operating theater.&#10;">
            <a:extLst>
              <a:ext uri="{FF2B5EF4-FFF2-40B4-BE49-F238E27FC236}">
                <a16:creationId xmlns:a16="http://schemas.microsoft.com/office/drawing/2014/main" id="{E3964F01-DE16-74C5-D8A4-2F11DD22EF77}"/>
              </a:ext>
            </a:extLst>
          </p:cNvPr>
          <p:cNvPicPr>
            <a:picLocks noChangeAspect="1"/>
          </p:cNvPicPr>
          <p:nvPr/>
        </p:nvPicPr>
        <p:blipFill>
          <a:blip r:embed="rId2"/>
          <a:stretch>
            <a:fillRect/>
          </a:stretch>
        </p:blipFill>
        <p:spPr>
          <a:xfrm>
            <a:off x="1302342" y="1757123"/>
            <a:ext cx="5801816" cy="4351362"/>
          </a:xfrm>
          <a:prstGeom prst="rect">
            <a:avLst/>
          </a:prstGeom>
        </p:spPr>
      </p:pic>
      <p:sp>
        <p:nvSpPr>
          <p:cNvPr id="7" name="TextBox 6">
            <a:extLst>
              <a:ext uri="{FF2B5EF4-FFF2-40B4-BE49-F238E27FC236}">
                <a16:creationId xmlns:a16="http://schemas.microsoft.com/office/drawing/2014/main" id="{BE2CC5C4-2697-5E2E-500B-1805D9F52CD8}"/>
              </a:ext>
            </a:extLst>
          </p:cNvPr>
          <p:cNvSpPr txBox="1"/>
          <p:nvPr/>
        </p:nvSpPr>
        <p:spPr>
          <a:xfrm>
            <a:off x="7186119" y="2412399"/>
            <a:ext cx="3703539" cy="1323439"/>
          </a:xfrm>
          <a:prstGeom prst="rect">
            <a:avLst/>
          </a:prstGeom>
          <a:noFill/>
        </p:spPr>
        <p:txBody>
          <a:bodyPr wrap="square" rtlCol="0">
            <a:spAutoFit/>
          </a:bodyPr>
          <a:lstStyle/>
          <a:p>
            <a:r>
              <a:rPr lang="en-US" sz="2000" dirty="0" err="1">
                <a:solidFill>
                  <a:schemeClr val="tx1">
                    <a:lumMod val="65000"/>
                    <a:lumOff val="35000"/>
                  </a:schemeClr>
                </a:solidFill>
              </a:rPr>
              <a:t>Recognises</a:t>
            </a:r>
            <a:r>
              <a:rPr lang="en-US" sz="2000" dirty="0">
                <a:solidFill>
                  <a:schemeClr val="tx1">
                    <a:lumMod val="65000"/>
                    <a:lumOff val="35000"/>
                  </a:schemeClr>
                </a:solidFill>
              </a:rPr>
              <a:t> core gestures for manipulating MRI or CT images using Microsoft Kinect</a:t>
            </a:r>
          </a:p>
        </p:txBody>
      </p:sp>
    </p:spTree>
    <p:extLst>
      <p:ext uri="{BB962C8B-B14F-4D97-AF65-F5344CB8AC3E}">
        <p14:creationId xmlns:p14="http://schemas.microsoft.com/office/powerpoint/2010/main" val="1174968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F1C45A-955C-53CE-33FC-0C55D802C4C9}"/>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D29E5952-B38F-430A-190B-52205529841E}"/>
              </a:ext>
            </a:extLst>
          </p:cNvPr>
          <p:cNvSpPr txBox="1"/>
          <p:nvPr/>
        </p:nvSpPr>
        <p:spPr>
          <a:xfrm>
            <a:off x="553361" y="471814"/>
            <a:ext cx="11074109"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Research and Design </a:t>
            </a:r>
          </a:p>
          <a:p>
            <a:pPr algn="ctr"/>
            <a:r>
              <a:rPr lang="en-US" sz="4400" dirty="0">
                <a:solidFill>
                  <a:schemeClr val="tx1">
                    <a:lumMod val="75000"/>
                    <a:lumOff val="25000"/>
                  </a:schemeClr>
                </a:solidFill>
                <a:latin typeface="+mj-lt"/>
              </a:rPr>
              <a:t>Considerations</a:t>
            </a:r>
          </a:p>
        </p:txBody>
      </p:sp>
      <p:sp>
        <p:nvSpPr>
          <p:cNvPr id="24" name="Rectangle 23">
            <a:extLst>
              <a:ext uri="{FF2B5EF4-FFF2-40B4-BE49-F238E27FC236}">
                <a16:creationId xmlns:a16="http://schemas.microsoft.com/office/drawing/2014/main" id="{22264E71-3433-8C7F-2C98-A9A52BDECB39}"/>
              </a:ext>
            </a:extLst>
          </p:cNvPr>
          <p:cNvSpPr/>
          <p:nvPr/>
        </p:nvSpPr>
        <p:spPr>
          <a:xfrm>
            <a:off x="1035385" y="2253170"/>
            <a:ext cx="10110060" cy="328551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Form, name types and structure are key research questions</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Consistency is most important design principle</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For example, always use first letter of command</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Command interfaces popular for web scripting and shared document editing (e.g. Overleaf)</a:t>
            </a:r>
          </a:p>
        </p:txBody>
      </p:sp>
      <p:sp>
        <p:nvSpPr>
          <p:cNvPr id="4" name="Slide Number Placeholder 1">
            <a:extLst>
              <a:ext uri="{FF2B5EF4-FFF2-40B4-BE49-F238E27FC236}">
                <a16:creationId xmlns:a16="http://schemas.microsoft.com/office/drawing/2014/main" id="{811BBA02-5042-BC72-BC0F-9FED4FF78DAA}"/>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7</a:t>
            </a:fld>
            <a:endParaRPr lang="en-MY" dirty="0"/>
          </a:p>
        </p:txBody>
      </p:sp>
    </p:spTree>
    <p:extLst>
      <p:ext uri="{BB962C8B-B14F-4D97-AF65-F5344CB8AC3E}">
        <p14:creationId xmlns:p14="http://schemas.microsoft.com/office/powerpoint/2010/main" val="319257629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4E3566-7B18-E6E4-87F8-376CBC56BACA}"/>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22E3D3E4-CAA2-B6C4-F440-AE3D505C32BC}"/>
              </a:ext>
            </a:extLst>
          </p:cNvPr>
          <p:cNvSpPr txBox="1"/>
          <p:nvPr/>
        </p:nvSpPr>
        <p:spPr>
          <a:xfrm>
            <a:off x="0" y="310573"/>
            <a:ext cx="12192000"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Entertainment (public space)</a:t>
            </a:r>
          </a:p>
        </p:txBody>
      </p:sp>
      <p:sp>
        <p:nvSpPr>
          <p:cNvPr id="5" name="Slide Number Placeholder 1">
            <a:extLst>
              <a:ext uri="{FF2B5EF4-FFF2-40B4-BE49-F238E27FC236}">
                <a16:creationId xmlns:a16="http://schemas.microsoft.com/office/drawing/2014/main" id="{0757553F-5BAF-4923-1671-B9DB54C780B5}"/>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70</a:t>
            </a:fld>
            <a:endParaRPr lang="en-MY" dirty="0"/>
          </a:p>
        </p:txBody>
      </p:sp>
      <p:pic>
        <p:nvPicPr>
          <p:cNvPr id="3" name="Picture 2">
            <a:extLst>
              <a:ext uri="{FF2B5EF4-FFF2-40B4-BE49-F238E27FC236}">
                <a16:creationId xmlns:a16="http://schemas.microsoft.com/office/drawing/2014/main" id="{958082E3-3659-2D84-C9B4-717D8CF119FD}"/>
              </a:ext>
            </a:extLst>
          </p:cNvPr>
          <p:cNvPicPr>
            <a:picLocks noChangeAspect="1"/>
          </p:cNvPicPr>
          <p:nvPr/>
        </p:nvPicPr>
        <p:blipFill>
          <a:blip r:embed="rId2"/>
          <a:stretch>
            <a:fillRect/>
          </a:stretch>
        </p:blipFill>
        <p:spPr>
          <a:xfrm>
            <a:off x="2993489" y="1498873"/>
            <a:ext cx="6193854" cy="3860254"/>
          </a:xfrm>
          <a:prstGeom prst="rect">
            <a:avLst/>
          </a:prstGeom>
        </p:spPr>
      </p:pic>
      <p:sp>
        <p:nvSpPr>
          <p:cNvPr id="4" name="TextBox 3">
            <a:extLst>
              <a:ext uri="{FF2B5EF4-FFF2-40B4-BE49-F238E27FC236}">
                <a16:creationId xmlns:a16="http://schemas.microsoft.com/office/drawing/2014/main" id="{3DC92346-2E95-7E1E-D8C6-93D21473A447}"/>
              </a:ext>
            </a:extLst>
          </p:cNvPr>
          <p:cNvSpPr txBox="1"/>
          <p:nvPr/>
        </p:nvSpPr>
        <p:spPr>
          <a:xfrm>
            <a:off x="2993489" y="5485598"/>
            <a:ext cx="2993127" cy="584775"/>
          </a:xfrm>
          <a:prstGeom prst="rect">
            <a:avLst/>
          </a:prstGeom>
          <a:noFill/>
        </p:spPr>
        <p:txBody>
          <a:bodyPr wrap="none" rtlCol="0">
            <a:spAutoFit/>
          </a:bodyPr>
          <a:lstStyle/>
          <a:p>
            <a:r>
              <a:rPr lang="en-US" sz="1600" dirty="0" err="1">
                <a:solidFill>
                  <a:schemeClr val="tx1">
                    <a:lumMod val="65000"/>
                    <a:lumOff val="35000"/>
                  </a:schemeClr>
                </a:solidFill>
              </a:rPr>
              <a:t>MaGICX</a:t>
            </a:r>
            <a:r>
              <a:rPr lang="en-US" sz="1600" dirty="0">
                <a:solidFill>
                  <a:schemeClr val="tx1">
                    <a:lumMod val="65000"/>
                    <a:lumOff val="35000"/>
                  </a:schemeClr>
                </a:solidFill>
              </a:rPr>
              <a:t> Johor Port 2015</a:t>
            </a:r>
          </a:p>
          <a:p>
            <a:r>
              <a:rPr lang="en-US" sz="1600" dirty="0">
                <a:solidFill>
                  <a:schemeClr val="tx1">
                    <a:lumMod val="65000"/>
                    <a:lumOff val="35000"/>
                  </a:schemeClr>
                </a:solidFill>
              </a:rPr>
              <a:t>Source: https://</a:t>
            </a:r>
            <a:r>
              <a:rPr lang="en-US" sz="1600" dirty="0" err="1">
                <a:solidFill>
                  <a:schemeClr val="tx1">
                    <a:lumMod val="65000"/>
                    <a:lumOff val="35000"/>
                  </a:schemeClr>
                </a:solidFill>
              </a:rPr>
              <a:t>magicx.my</a:t>
            </a:r>
            <a:r>
              <a:rPr lang="en-US" sz="1600" dirty="0">
                <a:solidFill>
                  <a:schemeClr val="tx1">
                    <a:lumMod val="65000"/>
                    <a:lumOff val="35000"/>
                  </a:schemeClr>
                </a:solidFill>
              </a:rPr>
              <a:t>/</a:t>
            </a:r>
          </a:p>
        </p:txBody>
      </p:sp>
    </p:spTree>
    <p:extLst>
      <p:ext uri="{BB962C8B-B14F-4D97-AF65-F5344CB8AC3E}">
        <p14:creationId xmlns:p14="http://schemas.microsoft.com/office/powerpoint/2010/main" val="357792799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755E2F-0981-4579-3BE5-277543EB98D8}"/>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9DEC9CD4-9294-6BCC-9CAD-52109A0C8061}"/>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Car Dashboards using Gestures</a:t>
            </a:r>
          </a:p>
        </p:txBody>
      </p:sp>
      <p:sp>
        <p:nvSpPr>
          <p:cNvPr id="24" name="Rectangle 23">
            <a:extLst>
              <a:ext uri="{FF2B5EF4-FFF2-40B4-BE49-F238E27FC236}">
                <a16:creationId xmlns:a16="http://schemas.microsoft.com/office/drawing/2014/main" id="{387A5CAC-71E1-C431-B400-0F78B80727D8}"/>
              </a:ext>
            </a:extLst>
          </p:cNvPr>
          <p:cNvSpPr/>
          <p:nvPr/>
        </p:nvSpPr>
        <p:spPr>
          <a:xfrm>
            <a:off x="1035385" y="1832624"/>
            <a:ext cx="10110060"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BMW’s iDrive enables drivers to control certain functions with the use of hand gestures captured by a 3D camera</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e.g. turning up or down the audio volume, For audio control these comprise of rotating the index finger clockwise (up) or anti-clockwise (down)</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Gesture control sensors are also positioned in the roof lining of the car</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To ensure they are safe, the gestures were developed and tested in the simulator</a:t>
            </a:r>
          </a:p>
        </p:txBody>
      </p:sp>
      <p:sp>
        <p:nvSpPr>
          <p:cNvPr id="4" name="Slide Number Placeholder 1">
            <a:extLst>
              <a:ext uri="{FF2B5EF4-FFF2-40B4-BE49-F238E27FC236}">
                <a16:creationId xmlns:a16="http://schemas.microsoft.com/office/drawing/2014/main" id="{582B7D95-4F20-4420-903F-AEF482348E1C}"/>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71</a:t>
            </a:fld>
            <a:endParaRPr lang="en-MY" dirty="0"/>
          </a:p>
        </p:txBody>
      </p:sp>
    </p:spTree>
    <p:extLst>
      <p:ext uri="{BB962C8B-B14F-4D97-AF65-F5344CB8AC3E}">
        <p14:creationId xmlns:p14="http://schemas.microsoft.com/office/powerpoint/2010/main" val="406445190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9E4D7B-2687-B7B0-5BC8-379FA2A2B80C}"/>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82416545-D7EF-C200-D7D1-F225626C075D}"/>
              </a:ext>
            </a:extLst>
          </p:cNvPr>
          <p:cNvSpPr txBox="1"/>
          <p:nvPr/>
        </p:nvSpPr>
        <p:spPr>
          <a:xfrm>
            <a:off x="698263" y="471814"/>
            <a:ext cx="10784304"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Research and Design</a:t>
            </a:r>
          </a:p>
          <a:p>
            <a:pPr algn="ctr"/>
            <a:r>
              <a:rPr lang="en-US" sz="4400" dirty="0">
                <a:solidFill>
                  <a:schemeClr val="tx1">
                    <a:lumMod val="75000"/>
                    <a:lumOff val="25000"/>
                  </a:schemeClr>
                </a:solidFill>
                <a:latin typeface="+mj-lt"/>
              </a:rPr>
              <a:t>Considerations</a:t>
            </a:r>
          </a:p>
        </p:txBody>
      </p:sp>
      <p:sp>
        <p:nvSpPr>
          <p:cNvPr id="24" name="Rectangle 23">
            <a:extLst>
              <a:ext uri="{FF2B5EF4-FFF2-40B4-BE49-F238E27FC236}">
                <a16:creationId xmlns:a16="http://schemas.microsoft.com/office/drawing/2014/main" id="{8017F9BF-1C84-8AF9-F96D-4B4081BB8D08}"/>
              </a:ext>
            </a:extLst>
          </p:cNvPr>
          <p:cNvSpPr/>
          <p:nvPr/>
        </p:nvSpPr>
        <p:spPr>
          <a:xfrm>
            <a:off x="1035385" y="2353636"/>
            <a:ext cx="10110060" cy="2966197"/>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How does computer recognize and delineate user’s gestures?</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Start and end points?</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Difference between deictic and hand waving</a:t>
            </a:r>
          </a:p>
          <a:p>
            <a:pPr marL="342900" indent="-342900" algn="just">
              <a:lnSpc>
                <a:spcPct val="150000"/>
              </a:lnSpc>
              <a:buFont typeface="Arial" panose="020B0604020202020204" pitchFamily="34" charset="0"/>
              <a:buChar char="•"/>
            </a:pPr>
            <a:endParaRPr lang="en-US"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How realistic must the mirrored graphical representation of the user be in order for them to be believable?</a:t>
            </a:r>
          </a:p>
          <a:p>
            <a:pPr marL="342900" indent="-342900" algn="just">
              <a:lnSpc>
                <a:spcPct val="150000"/>
              </a:lnSpc>
              <a:buFont typeface="Arial" panose="020B0604020202020204" pitchFamily="34" charset="0"/>
              <a:buChar char="•"/>
            </a:pPr>
            <a:endParaRPr lang="en-US"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09DDA3A8-47D2-EFB3-2818-AA289F1D6DF0}"/>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72</a:t>
            </a:fld>
            <a:endParaRPr lang="en-MY" dirty="0"/>
          </a:p>
        </p:txBody>
      </p:sp>
    </p:spTree>
    <p:extLst>
      <p:ext uri="{BB962C8B-B14F-4D97-AF65-F5344CB8AC3E}">
        <p14:creationId xmlns:p14="http://schemas.microsoft.com/office/powerpoint/2010/main" val="191592597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5D1223-A249-87BB-6BC9-1418434796A4}"/>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B78A8C72-C5AB-4557-3D61-36F237E44CA9}"/>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12. Haptic</a:t>
            </a:r>
          </a:p>
        </p:txBody>
      </p:sp>
      <p:sp>
        <p:nvSpPr>
          <p:cNvPr id="24" name="Rectangle 23">
            <a:extLst>
              <a:ext uri="{FF2B5EF4-FFF2-40B4-BE49-F238E27FC236}">
                <a16:creationId xmlns:a16="http://schemas.microsoft.com/office/drawing/2014/main" id="{E0434A11-5108-6611-D357-7BB91691B3F4}"/>
              </a:ext>
            </a:extLst>
          </p:cNvPr>
          <p:cNvSpPr/>
          <p:nvPr/>
        </p:nvSpPr>
        <p:spPr>
          <a:xfrm>
            <a:off x="1035385" y="1501883"/>
            <a:ext cx="10110060"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Provide tactile feedback</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By applying vibration and forces to a person’s body, using actuators that are embedded in their clothing or a device they are carrying, such as a smartphone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Vibrotactile feedback can be used to simulate the sense of touch between remote people who want to communicate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err="1">
                <a:solidFill>
                  <a:schemeClr val="tx1">
                    <a:lumMod val="65000"/>
                    <a:lumOff val="35000"/>
                  </a:schemeClr>
                </a:solidFill>
              </a:rPr>
              <a:t>Ultrahaptics</a:t>
            </a:r>
            <a:r>
              <a:rPr lang="en-US" sz="2000" dirty="0">
                <a:solidFill>
                  <a:schemeClr val="tx1">
                    <a:lumMod val="65000"/>
                    <a:lumOff val="35000"/>
                  </a:schemeClr>
                </a:solidFill>
              </a:rPr>
              <a:t> creates the illusion of touch in midair using ultrasound to make the illusion of 3D shapes </a:t>
            </a:r>
          </a:p>
        </p:txBody>
      </p:sp>
      <p:sp>
        <p:nvSpPr>
          <p:cNvPr id="4" name="Slide Number Placeholder 1">
            <a:extLst>
              <a:ext uri="{FF2B5EF4-FFF2-40B4-BE49-F238E27FC236}">
                <a16:creationId xmlns:a16="http://schemas.microsoft.com/office/drawing/2014/main" id="{A35B6EF5-34F1-0E03-69BD-F2CD7FDAD927}"/>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73</a:t>
            </a:fld>
            <a:endParaRPr lang="en-MY" dirty="0"/>
          </a:p>
        </p:txBody>
      </p:sp>
    </p:spTree>
    <p:extLst>
      <p:ext uri="{BB962C8B-B14F-4D97-AF65-F5344CB8AC3E}">
        <p14:creationId xmlns:p14="http://schemas.microsoft.com/office/powerpoint/2010/main" val="332716537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2AAA63-0A80-0361-B9F6-C92365D615A3}"/>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3435900D-5789-82B2-A1F8-6E76C68E5D23}"/>
              </a:ext>
            </a:extLst>
          </p:cNvPr>
          <p:cNvSpPr txBox="1"/>
          <p:nvPr/>
        </p:nvSpPr>
        <p:spPr>
          <a:xfrm>
            <a:off x="0" y="310573"/>
            <a:ext cx="12192000"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Realtime Vibrotactile Feedback</a:t>
            </a:r>
          </a:p>
        </p:txBody>
      </p:sp>
      <p:sp>
        <p:nvSpPr>
          <p:cNvPr id="5" name="Slide Number Placeholder 1">
            <a:extLst>
              <a:ext uri="{FF2B5EF4-FFF2-40B4-BE49-F238E27FC236}">
                <a16:creationId xmlns:a16="http://schemas.microsoft.com/office/drawing/2014/main" id="{CCBBC744-4A4B-4D38-6790-4D29B4A91A9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74</a:t>
            </a:fld>
            <a:endParaRPr lang="en-MY" dirty="0"/>
          </a:p>
        </p:txBody>
      </p:sp>
      <p:sp>
        <p:nvSpPr>
          <p:cNvPr id="2" name="Content Placeholder 2">
            <a:extLst>
              <a:ext uri="{FF2B5EF4-FFF2-40B4-BE49-F238E27FC236}">
                <a16:creationId xmlns:a16="http://schemas.microsoft.com/office/drawing/2014/main" id="{6694EE99-A77D-93DE-CAC8-4478406C7380}"/>
              </a:ext>
            </a:extLst>
          </p:cNvPr>
          <p:cNvSpPr txBox="1">
            <a:spLocks/>
          </p:cNvSpPr>
          <p:nvPr/>
        </p:nvSpPr>
        <p:spPr>
          <a:xfrm>
            <a:off x="1975616" y="1850057"/>
            <a:ext cx="4114800" cy="33609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85000"/>
                    <a:lumOff val="1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tx1">
                    <a:lumMod val="85000"/>
                    <a:lumOff val="1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solidFill>
                  <a:schemeClr val="tx1">
                    <a:lumMod val="65000"/>
                    <a:lumOff val="35000"/>
                  </a:schemeClr>
                </a:solidFill>
              </a:rPr>
              <a:t>Provides nudges when playing violin incorrectly</a:t>
            </a:r>
          </a:p>
          <a:p>
            <a:pPr>
              <a:spcBef>
                <a:spcPts val="1800"/>
              </a:spcBef>
            </a:pPr>
            <a:r>
              <a:rPr lang="en-US" sz="1600" dirty="0">
                <a:solidFill>
                  <a:schemeClr val="tx1">
                    <a:lumMod val="65000"/>
                    <a:lumOff val="35000"/>
                  </a:schemeClr>
                </a:solidFill>
              </a:rPr>
              <a:t>Uses motion capture to sense arm movements that deviate from model</a:t>
            </a:r>
          </a:p>
          <a:p>
            <a:pPr>
              <a:spcBef>
                <a:spcPts val="1800"/>
              </a:spcBef>
            </a:pPr>
            <a:r>
              <a:rPr lang="en-US" sz="1600" dirty="0">
                <a:solidFill>
                  <a:schemeClr val="tx1">
                    <a:lumMod val="65000"/>
                    <a:lumOff val="35000"/>
                  </a:schemeClr>
                </a:solidFill>
              </a:rPr>
              <a:t>Nudges are short vibrations on arms and hands</a:t>
            </a:r>
          </a:p>
        </p:txBody>
      </p:sp>
      <p:graphicFrame>
        <p:nvGraphicFramePr>
          <p:cNvPr id="7" name="Object 2" descr="Photograph of the MusicJacket with embedded actuators that nudge the player to move their arm up to be in the correct position.&#10;">
            <a:extLst>
              <a:ext uri="{FF2B5EF4-FFF2-40B4-BE49-F238E27FC236}">
                <a16:creationId xmlns:a16="http://schemas.microsoft.com/office/drawing/2014/main" id="{35A498D8-2A71-3928-ACDE-50C32AE3EED2}"/>
              </a:ext>
            </a:extLst>
          </p:cNvPr>
          <p:cNvGraphicFramePr>
            <a:graphicFrameLocks noChangeAspect="1"/>
          </p:cNvGraphicFramePr>
          <p:nvPr>
            <p:extLst>
              <p:ext uri="{D42A27DB-BD31-4B8C-83A1-F6EECF244321}">
                <p14:modId xmlns:p14="http://schemas.microsoft.com/office/powerpoint/2010/main" val="2429451786"/>
              </p:ext>
            </p:extLst>
          </p:nvPr>
        </p:nvGraphicFramePr>
        <p:xfrm>
          <a:off x="6400800" y="1306022"/>
          <a:ext cx="3151762" cy="4900990"/>
        </p:xfrm>
        <a:graphic>
          <a:graphicData uri="http://schemas.openxmlformats.org/presentationml/2006/ole">
            <mc:AlternateContent xmlns:mc="http://schemas.openxmlformats.org/markup-compatibility/2006">
              <mc:Choice xmlns:v="urn:schemas-microsoft-com:vml" Requires="v">
                <p:oleObj name="Document" r:id="rId2" imgW="2540000" imgH="3949700" progId="Word.Document.12">
                  <p:link updateAutomatic="1"/>
                </p:oleObj>
              </mc:Choice>
              <mc:Fallback>
                <p:oleObj name="Document" r:id="rId2" imgW="2540000" imgH="3949700" progId="Word.Document.12">
                  <p:link updateAutomatic="1"/>
                  <p:pic>
                    <p:nvPicPr>
                      <p:cNvPr id="141314" name="Object 2" descr="Photograph of the MusicJacket with embedded actuators that nudge the player to move their arm up to be in the correct position.&#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0800" y="1306022"/>
                        <a:ext cx="3151762" cy="4900990"/>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365798418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987C7F-8D2C-00B7-7B27-2E5CAD7C347B}"/>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82C3F7BC-E89D-2E61-0CCB-2BE90999BB2F}"/>
              </a:ext>
            </a:extLst>
          </p:cNvPr>
          <p:cNvSpPr txBox="1"/>
          <p:nvPr/>
        </p:nvSpPr>
        <p:spPr>
          <a:xfrm>
            <a:off x="0" y="310573"/>
            <a:ext cx="12192000"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Exoskeleton with artificial muscles that uses bubble haptic feedback</a:t>
            </a:r>
          </a:p>
        </p:txBody>
      </p:sp>
      <p:sp>
        <p:nvSpPr>
          <p:cNvPr id="5" name="Slide Number Placeholder 1">
            <a:extLst>
              <a:ext uri="{FF2B5EF4-FFF2-40B4-BE49-F238E27FC236}">
                <a16:creationId xmlns:a16="http://schemas.microsoft.com/office/drawing/2014/main" id="{D238024C-3A72-F3F4-3867-68E7A122BE24}"/>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75</a:t>
            </a:fld>
            <a:endParaRPr lang="en-MY" dirty="0"/>
          </a:p>
        </p:txBody>
      </p:sp>
      <p:pic>
        <p:nvPicPr>
          <p:cNvPr id="3" name="Content Placeholder 5" descr="Photograph of trousers with artificial muscles that use a new kind of bubble haptic feedback.&#10;">
            <a:extLst>
              <a:ext uri="{FF2B5EF4-FFF2-40B4-BE49-F238E27FC236}">
                <a16:creationId xmlns:a16="http://schemas.microsoft.com/office/drawing/2014/main" id="{AF2F7D3F-AD90-072D-FEC1-1B1BF44B3BCE}"/>
              </a:ext>
            </a:extLst>
          </p:cNvPr>
          <p:cNvPicPr>
            <a:picLocks noChangeAspect="1"/>
          </p:cNvPicPr>
          <p:nvPr/>
        </p:nvPicPr>
        <p:blipFill>
          <a:blip r:embed="rId2"/>
          <a:stretch>
            <a:fillRect/>
          </a:stretch>
        </p:blipFill>
        <p:spPr>
          <a:xfrm>
            <a:off x="5042698" y="1757123"/>
            <a:ext cx="2106603" cy="4967700"/>
          </a:xfrm>
          <a:prstGeom prst="rect">
            <a:avLst/>
          </a:prstGeom>
        </p:spPr>
      </p:pic>
    </p:spTree>
    <p:extLst>
      <p:ext uri="{BB962C8B-B14F-4D97-AF65-F5344CB8AC3E}">
        <p14:creationId xmlns:p14="http://schemas.microsoft.com/office/powerpoint/2010/main" val="155160690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F36076-C08D-EB41-CE8E-DB6D77EB9FD0}"/>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B85234CF-905B-2C6E-5DB3-F9D954B86035}"/>
              </a:ext>
            </a:extLst>
          </p:cNvPr>
          <p:cNvSpPr txBox="1"/>
          <p:nvPr/>
        </p:nvSpPr>
        <p:spPr>
          <a:xfrm>
            <a:off x="698263" y="471814"/>
            <a:ext cx="10784304"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Research and Design</a:t>
            </a:r>
          </a:p>
          <a:p>
            <a:pPr algn="ctr"/>
            <a:r>
              <a:rPr lang="en-US" sz="4400" dirty="0">
                <a:solidFill>
                  <a:schemeClr val="tx1">
                    <a:lumMod val="75000"/>
                    <a:lumOff val="25000"/>
                  </a:schemeClr>
                </a:solidFill>
                <a:latin typeface="+mj-lt"/>
              </a:rPr>
              <a:t>Considerations</a:t>
            </a:r>
          </a:p>
        </p:txBody>
      </p:sp>
      <p:sp>
        <p:nvSpPr>
          <p:cNvPr id="24" name="Rectangle 23">
            <a:extLst>
              <a:ext uri="{FF2B5EF4-FFF2-40B4-BE49-F238E27FC236}">
                <a16:creationId xmlns:a16="http://schemas.microsoft.com/office/drawing/2014/main" id="{EBB952A6-E745-43CF-2C31-A2E621A6A74A}"/>
              </a:ext>
            </a:extLst>
          </p:cNvPr>
          <p:cNvSpPr/>
          <p:nvPr/>
        </p:nvSpPr>
        <p:spPr>
          <a:xfrm>
            <a:off x="1035385" y="2240312"/>
            <a:ext cx="10110060" cy="2966197"/>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Where best to place actuators on body</a:t>
            </a: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Whether to use single or sequence of ‘touches’</a:t>
            </a: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When to buzz and how intense</a:t>
            </a: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How does the wearer feel it in different contexts?</a:t>
            </a: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What kind of new smartphone/smartwatch apps can use vibrotactile creatively?</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For example, slow tapping to feel like water drops meant to indicate that it is about to rain, and heavy tapping to indicate a thunderstorm is looming</a:t>
            </a:r>
          </a:p>
        </p:txBody>
      </p:sp>
      <p:sp>
        <p:nvSpPr>
          <p:cNvPr id="4" name="Slide Number Placeholder 1">
            <a:extLst>
              <a:ext uri="{FF2B5EF4-FFF2-40B4-BE49-F238E27FC236}">
                <a16:creationId xmlns:a16="http://schemas.microsoft.com/office/drawing/2014/main" id="{5300D3F5-B16C-FB1D-CE69-56E65CA562DE}"/>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76</a:t>
            </a:fld>
            <a:endParaRPr lang="en-MY" dirty="0"/>
          </a:p>
        </p:txBody>
      </p:sp>
    </p:spTree>
    <p:extLst>
      <p:ext uri="{BB962C8B-B14F-4D97-AF65-F5344CB8AC3E}">
        <p14:creationId xmlns:p14="http://schemas.microsoft.com/office/powerpoint/2010/main" val="269806580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E7E70A-BB34-2856-096D-915D75790077}"/>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C4361108-C5F2-7F7E-B67F-F17630AD9DE5}"/>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13. Multimodal Interfaces</a:t>
            </a:r>
          </a:p>
        </p:txBody>
      </p:sp>
      <p:sp>
        <p:nvSpPr>
          <p:cNvPr id="24" name="Rectangle 23">
            <a:extLst>
              <a:ext uri="{FF2B5EF4-FFF2-40B4-BE49-F238E27FC236}">
                <a16:creationId xmlns:a16="http://schemas.microsoft.com/office/drawing/2014/main" id="{74FA4CF4-1FE0-CE69-3C3F-41D4D8E66C45}"/>
              </a:ext>
            </a:extLst>
          </p:cNvPr>
          <p:cNvSpPr/>
          <p:nvPr/>
        </p:nvSpPr>
        <p:spPr>
          <a:xfrm>
            <a:off x="1035385" y="1501883"/>
            <a:ext cx="10110060"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Provide enriched user experiences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By multiplying how information is experienced and detected using different modalities, such as touch, sight, sound, and speech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Support more flexible, efficient, and expressive means of human-computer interaction</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Most common combination is speech and vision</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Can be combined with multi-sensor input to enable other aspects of the human body to be tracked</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For example, eye gaze, facial expression, and lip movements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Provides input for </a:t>
            </a:r>
            <a:r>
              <a:rPr lang="en-US" sz="2000" dirty="0" err="1">
                <a:solidFill>
                  <a:schemeClr val="tx1">
                    <a:lumMod val="65000"/>
                    <a:lumOff val="35000"/>
                  </a:schemeClr>
                </a:solidFill>
              </a:rPr>
              <a:t>customising</a:t>
            </a:r>
            <a:r>
              <a:rPr lang="en-US" sz="2000" dirty="0">
                <a:solidFill>
                  <a:schemeClr val="tx1">
                    <a:lumMod val="65000"/>
                    <a:lumOff val="35000"/>
                  </a:schemeClr>
                </a:solidFill>
              </a:rPr>
              <a:t> user interfaces</a:t>
            </a:r>
          </a:p>
        </p:txBody>
      </p:sp>
      <p:sp>
        <p:nvSpPr>
          <p:cNvPr id="4" name="Slide Number Placeholder 1">
            <a:extLst>
              <a:ext uri="{FF2B5EF4-FFF2-40B4-BE49-F238E27FC236}">
                <a16:creationId xmlns:a16="http://schemas.microsoft.com/office/drawing/2014/main" id="{7271E077-55A3-DBB1-F5BA-9B9EF4654AED}"/>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77</a:t>
            </a:fld>
            <a:endParaRPr lang="en-MY" dirty="0"/>
          </a:p>
        </p:txBody>
      </p:sp>
    </p:spTree>
    <p:extLst>
      <p:ext uri="{BB962C8B-B14F-4D97-AF65-F5344CB8AC3E}">
        <p14:creationId xmlns:p14="http://schemas.microsoft.com/office/powerpoint/2010/main" val="32829581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BFA85D-3AAA-B6D3-4F05-1A02FC122155}"/>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23B1BF6F-A3EB-A779-38E2-B0AB53F3A705}"/>
              </a:ext>
            </a:extLst>
          </p:cNvPr>
          <p:cNvSpPr txBox="1"/>
          <p:nvPr/>
        </p:nvSpPr>
        <p:spPr>
          <a:xfrm>
            <a:off x="0" y="310573"/>
            <a:ext cx="12192000"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Tracking a person’s movement</a:t>
            </a:r>
          </a:p>
        </p:txBody>
      </p:sp>
      <p:sp>
        <p:nvSpPr>
          <p:cNvPr id="5" name="Slide Number Placeholder 1">
            <a:extLst>
              <a:ext uri="{FF2B5EF4-FFF2-40B4-BE49-F238E27FC236}">
                <a16:creationId xmlns:a16="http://schemas.microsoft.com/office/drawing/2014/main" id="{A896F884-DEA8-2011-6C6B-293B8CB77569}"/>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78</a:t>
            </a:fld>
            <a:endParaRPr lang="en-MY" dirty="0"/>
          </a:p>
        </p:txBody>
      </p:sp>
      <p:pic>
        <p:nvPicPr>
          <p:cNvPr id="2" name="Content Placeholder 5" descr="Photograph of microsoft's Xbox Kinect.&#10;">
            <a:extLst>
              <a:ext uri="{FF2B5EF4-FFF2-40B4-BE49-F238E27FC236}">
                <a16:creationId xmlns:a16="http://schemas.microsoft.com/office/drawing/2014/main" id="{A85A86C8-5212-3730-0501-AD21B1FEA33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14602" y="1656759"/>
            <a:ext cx="5412002" cy="3544480"/>
          </a:xfrm>
          <a:prstGeom prst="rect">
            <a:avLst/>
          </a:prstGeom>
        </p:spPr>
      </p:pic>
      <p:sp>
        <p:nvSpPr>
          <p:cNvPr id="4" name="TextBox 3">
            <a:extLst>
              <a:ext uri="{FF2B5EF4-FFF2-40B4-BE49-F238E27FC236}">
                <a16:creationId xmlns:a16="http://schemas.microsoft.com/office/drawing/2014/main" id="{4FBB2102-E3F5-EA13-2246-B35EF6122C51}"/>
              </a:ext>
            </a:extLst>
          </p:cNvPr>
          <p:cNvSpPr txBox="1"/>
          <p:nvPr/>
        </p:nvSpPr>
        <p:spPr>
          <a:xfrm>
            <a:off x="6536987" y="1843950"/>
            <a:ext cx="4976599" cy="3170099"/>
          </a:xfrm>
          <a:prstGeom prst="rect">
            <a:avLst/>
          </a:prstGeom>
          <a:noFill/>
        </p:spPr>
        <p:txBody>
          <a:bodyPr wrap="square" rtlCol="0">
            <a:spAutoFit/>
          </a:bodyPr>
          <a:lstStyle/>
          <a:p>
            <a:pPr marL="228600" indent="-228600">
              <a:buFont typeface="Arial" panose="020B0604020202020204" pitchFamily="34" charset="0"/>
              <a:buChar char="•"/>
            </a:pPr>
            <a:r>
              <a:rPr lang="en-US" sz="2000" dirty="0">
                <a:solidFill>
                  <a:schemeClr val="tx1">
                    <a:lumMod val="65000"/>
                    <a:lumOff val="35000"/>
                  </a:schemeClr>
                </a:solidFill>
              </a:rPr>
              <a:t>Kinect camera can detect multimodal input in real time using RGA camera for facial recognition and gestures, depth camera for movement tracking, and microphones for voice recognition</a:t>
            </a:r>
          </a:p>
          <a:p>
            <a:pPr marL="228600" indent="-228600">
              <a:buFont typeface="Arial" panose="020B0604020202020204" pitchFamily="34" charset="0"/>
              <a:buChar char="•"/>
            </a:pPr>
            <a:r>
              <a:rPr lang="en-US" sz="2000" dirty="0">
                <a:solidFill>
                  <a:schemeClr val="tx1">
                    <a:lumMod val="65000"/>
                    <a:lumOff val="35000"/>
                  </a:schemeClr>
                </a:solidFill>
              </a:rPr>
              <a:t>Used to build model of person and represented as avatar on display programmed to move just like them</a:t>
            </a:r>
          </a:p>
        </p:txBody>
      </p:sp>
    </p:spTree>
    <p:extLst>
      <p:ext uri="{BB962C8B-B14F-4D97-AF65-F5344CB8AC3E}">
        <p14:creationId xmlns:p14="http://schemas.microsoft.com/office/powerpoint/2010/main" val="67751280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A80F35-7360-79FB-458B-FED5B4A2A770}"/>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693E568C-C90F-1D26-6195-FD659F76D264}"/>
              </a:ext>
            </a:extLst>
          </p:cNvPr>
          <p:cNvSpPr txBox="1"/>
          <p:nvPr/>
        </p:nvSpPr>
        <p:spPr>
          <a:xfrm>
            <a:off x="0" y="310573"/>
            <a:ext cx="12192000"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Sending modalities via smartphone</a:t>
            </a:r>
          </a:p>
        </p:txBody>
      </p:sp>
      <p:sp>
        <p:nvSpPr>
          <p:cNvPr id="5" name="Slide Number Placeholder 1">
            <a:extLst>
              <a:ext uri="{FF2B5EF4-FFF2-40B4-BE49-F238E27FC236}">
                <a16:creationId xmlns:a16="http://schemas.microsoft.com/office/drawing/2014/main" id="{D41D7F35-F33F-C372-C87F-3AA053655846}"/>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79</a:t>
            </a:fld>
            <a:endParaRPr lang="en-MY" dirty="0"/>
          </a:p>
        </p:txBody>
      </p:sp>
      <p:pic>
        <p:nvPicPr>
          <p:cNvPr id="3" name="e6fefd96-e42a-427c-9fa4-aa79fa99bd33_mobile" descr="e6fefd96-e42a-427c-9fa4-aa79fa99bd33_mobile">
            <a:hlinkClick r:id="" action="ppaction://media"/>
            <a:extLst>
              <a:ext uri="{FF2B5EF4-FFF2-40B4-BE49-F238E27FC236}">
                <a16:creationId xmlns:a16="http://schemas.microsoft.com/office/drawing/2014/main" id="{BFB019BE-3F9C-8BCA-570C-FE1935B04AD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806365" y="1458102"/>
            <a:ext cx="6579269" cy="3700839"/>
          </a:xfrm>
          <a:prstGeom prst="rect">
            <a:avLst/>
          </a:prstGeom>
        </p:spPr>
      </p:pic>
      <p:sp>
        <p:nvSpPr>
          <p:cNvPr id="7" name="TextBox 6">
            <a:extLst>
              <a:ext uri="{FF2B5EF4-FFF2-40B4-BE49-F238E27FC236}">
                <a16:creationId xmlns:a16="http://schemas.microsoft.com/office/drawing/2014/main" id="{4A4A3C37-67A7-39A4-8DE8-2D2E88641CEB}"/>
              </a:ext>
            </a:extLst>
          </p:cNvPr>
          <p:cNvSpPr txBox="1"/>
          <p:nvPr/>
        </p:nvSpPr>
        <p:spPr>
          <a:xfrm>
            <a:off x="2951826" y="5239377"/>
            <a:ext cx="7456769" cy="830997"/>
          </a:xfrm>
          <a:prstGeom prst="rect">
            <a:avLst/>
          </a:prstGeom>
          <a:noFill/>
        </p:spPr>
        <p:txBody>
          <a:bodyPr wrap="square" rtlCol="0">
            <a:spAutoFit/>
          </a:bodyPr>
          <a:lstStyle/>
          <a:p>
            <a:r>
              <a:rPr lang="en-US" sz="1600" dirty="0">
                <a:solidFill>
                  <a:schemeClr val="tx1">
                    <a:lumMod val="65000"/>
                    <a:lumOff val="35000"/>
                  </a:schemeClr>
                </a:solidFill>
              </a:rPr>
              <a:t>Send taste, smell, touch via smartphone: https://</a:t>
            </a:r>
            <a:r>
              <a:rPr lang="en-US" sz="1600" dirty="0" err="1">
                <a:solidFill>
                  <a:schemeClr val="tx1">
                    <a:lumMod val="65000"/>
                    <a:lumOff val="35000"/>
                  </a:schemeClr>
                </a:solidFill>
              </a:rPr>
              <a:t>learningenglish.voanews.com</a:t>
            </a:r>
            <a:r>
              <a:rPr lang="en-US" sz="1600" dirty="0">
                <a:solidFill>
                  <a:schemeClr val="tx1">
                    <a:lumMod val="65000"/>
                    <a:lumOff val="35000"/>
                  </a:schemeClr>
                </a:solidFill>
              </a:rPr>
              <a:t>/a/smartphones-may-be-able-to-send-tastes-</a:t>
            </a:r>
            <a:r>
              <a:rPr lang="en-US" sz="1600" dirty="0" err="1">
                <a:solidFill>
                  <a:schemeClr val="tx1">
                    <a:lumMod val="65000"/>
                    <a:lumOff val="35000"/>
                  </a:schemeClr>
                </a:solidFill>
              </a:rPr>
              <a:t>smeel</a:t>
            </a:r>
            <a:r>
              <a:rPr lang="en-US" sz="1600" dirty="0">
                <a:solidFill>
                  <a:schemeClr val="tx1">
                    <a:lumMod val="65000"/>
                    <a:lumOff val="35000"/>
                  </a:schemeClr>
                </a:solidFill>
              </a:rPr>
              <a:t>-touches/2634824.html</a:t>
            </a:r>
          </a:p>
        </p:txBody>
      </p:sp>
    </p:spTree>
    <p:extLst>
      <p:ext uri="{BB962C8B-B14F-4D97-AF65-F5344CB8AC3E}">
        <p14:creationId xmlns:p14="http://schemas.microsoft.com/office/powerpoint/2010/main" val="1119363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732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p:cTn id="12"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E0E9ED-9206-6670-2B9B-3C6C03A7B103}"/>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6C825E58-153A-1E50-C389-DE499DF76A55}"/>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2. Graphical User Interfaces (GUIs)</a:t>
            </a:r>
          </a:p>
        </p:txBody>
      </p:sp>
      <p:sp>
        <p:nvSpPr>
          <p:cNvPr id="24" name="Rectangle 23">
            <a:extLst>
              <a:ext uri="{FF2B5EF4-FFF2-40B4-BE49-F238E27FC236}">
                <a16:creationId xmlns:a16="http://schemas.microsoft.com/office/drawing/2014/main" id="{8F5EE1FF-43F4-6063-58C6-06B436950D66}"/>
              </a:ext>
            </a:extLst>
          </p:cNvPr>
          <p:cNvSpPr/>
          <p:nvPr/>
        </p:nvSpPr>
        <p:spPr>
          <a:xfrm>
            <a:off x="1035385" y="1264161"/>
            <a:ext cx="10110060" cy="5363007"/>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Xerox Star first WIMP gave rise to GUIs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Windows</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Sections of the screen that can be scrolled, stretched, overlapped, opened, closed, and moved around the screen using the mouse</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Icons </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Pictograms that represent applications, objects, commands, and tools that were opened when clicked on</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Menus </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Lists of options that can be scrolled through and selected</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Pointing device </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A mouse controlling the cursor as a point of entry to the windows, menus, and icons on the screen</a:t>
            </a:r>
          </a:p>
        </p:txBody>
      </p:sp>
      <p:sp>
        <p:nvSpPr>
          <p:cNvPr id="4" name="Slide Number Placeholder 1">
            <a:extLst>
              <a:ext uri="{FF2B5EF4-FFF2-40B4-BE49-F238E27FC236}">
                <a16:creationId xmlns:a16="http://schemas.microsoft.com/office/drawing/2014/main" id="{A893E930-6191-8DEE-D770-0680A05FBF00}"/>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8</a:t>
            </a:fld>
            <a:endParaRPr lang="en-MY" dirty="0"/>
          </a:p>
        </p:txBody>
      </p:sp>
    </p:spTree>
    <p:extLst>
      <p:ext uri="{BB962C8B-B14F-4D97-AF65-F5344CB8AC3E}">
        <p14:creationId xmlns:p14="http://schemas.microsoft.com/office/powerpoint/2010/main" val="56420843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486966-CA83-B946-F1CD-60946C9BCA6F}"/>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F9C7DA23-F2D7-0437-A204-63D1F3619939}"/>
              </a:ext>
            </a:extLst>
          </p:cNvPr>
          <p:cNvSpPr txBox="1"/>
          <p:nvPr/>
        </p:nvSpPr>
        <p:spPr>
          <a:xfrm>
            <a:off x="698263" y="471814"/>
            <a:ext cx="10784304"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Research and Design</a:t>
            </a:r>
          </a:p>
          <a:p>
            <a:pPr algn="ctr"/>
            <a:r>
              <a:rPr lang="en-US" sz="4400" dirty="0">
                <a:solidFill>
                  <a:schemeClr val="tx1">
                    <a:lumMod val="75000"/>
                    <a:lumOff val="25000"/>
                  </a:schemeClr>
                </a:solidFill>
                <a:latin typeface="+mj-lt"/>
              </a:rPr>
              <a:t>Considerations</a:t>
            </a:r>
          </a:p>
        </p:txBody>
      </p:sp>
      <p:sp>
        <p:nvSpPr>
          <p:cNvPr id="24" name="Rectangle 23">
            <a:extLst>
              <a:ext uri="{FF2B5EF4-FFF2-40B4-BE49-F238E27FC236}">
                <a16:creationId xmlns:a16="http://schemas.microsoft.com/office/drawing/2014/main" id="{53594ACC-29EB-456A-2D50-D2C651847482}"/>
              </a:ext>
            </a:extLst>
          </p:cNvPr>
          <p:cNvSpPr/>
          <p:nvPr/>
        </p:nvSpPr>
        <p:spPr>
          <a:xfrm>
            <a:off x="1035385" y="2277096"/>
            <a:ext cx="10110060" cy="3797193"/>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Need to </a:t>
            </a:r>
            <a:r>
              <a:rPr lang="en-US" dirty="0" err="1">
                <a:solidFill>
                  <a:schemeClr val="tx1">
                    <a:lumMod val="65000"/>
                    <a:lumOff val="35000"/>
                  </a:schemeClr>
                </a:solidFill>
              </a:rPr>
              <a:t>recognise</a:t>
            </a:r>
            <a:r>
              <a:rPr lang="en-US" dirty="0">
                <a:solidFill>
                  <a:schemeClr val="tx1">
                    <a:lumMod val="65000"/>
                    <a:lumOff val="35000"/>
                  </a:schemeClr>
                </a:solidFill>
              </a:rPr>
              <a:t> and </a:t>
            </a:r>
            <a:r>
              <a:rPr lang="en-US" dirty="0" err="1">
                <a:solidFill>
                  <a:schemeClr val="tx1">
                    <a:lumMod val="65000"/>
                    <a:lumOff val="35000"/>
                  </a:schemeClr>
                </a:solidFill>
              </a:rPr>
              <a:t>analyse</a:t>
            </a:r>
            <a:r>
              <a:rPr lang="en-US" dirty="0">
                <a:solidFill>
                  <a:schemeClr val="tx1">
                    <a:lumMod val="65000"/>
                    <a:lumOff val="35000"/>
                  </a:schemeClr>
                </a:solidFill>
              </a:rPr>
              <a:t> user behavior, for example, speech, gesture, handwriting, or eye gaze </a:t>
            </a:r>
          </a:p>
          <a:p>
            <a:pPr marL="342900" indent="-342900" algn="just">
              <a:lnSpc>
                <a:spcPct val="150000"/>
              </a:lnSpc>
              <a:buFont typeface="Arial" panose="020B0604020202020204" pitchFamily="34" charset="0"/>
              <a:buChar char="•"/>
            </a:pPr>
            <a:endParaRPr lang="en-US"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Much harder to calibrate these than single modality systems</a:t>
            </a:r>
          </a:p>
          <a:p>
            <a:pPr marL="342900" indent="-342900" algn="just">
              <a:lnSpc>
                <a:spcPct val="150000"/>
              </a:lnSpc>
              <a:buFont typeface="Arial" panose="020B0604020202020204" pitchFamily="34" charset="0"/>
              <a:buChar char="•"/>
            </a:pPr>
            <a:endParaRPr lang="en-US"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What is gained from combining different input and outputs </a:t>
            </a:r>
          </a:p>
          <a:p>
            <a:pPr marL="342900" indent="-342900" algn="just">
              <a:lnSpc>
                <a:spcPct val="150000"/>
              </a:lnSpc>
              <a:buFont typeface="Arial" panose="020B0604020202020204" pitchFamily="34" charset="0"/>
              <a:buChar char="•"/>
            </a:pPr>
            <a:endParaRPr lang="en-US"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Is talking and gesturing, as humans do with other humans, a natural way of interacting with a computer?</a:t>
            </a:r>
          </a:p>
        </p:txBody>
      </p:sp>
      <p:sp>
        <p:nvSpPr>
          <p:cNvPr id="4" name="Slide Number Placeholder 1">
            <a:extLst>
              <a:ext uri="{FF2B5EF4-FFF2-40B4-BE49-F238E27FC236}">
                <a16:creationId xmlns:a16="http://schemas.microsoft.com/office/drawing/2014/main" id="{6794FD42-2E33-06A1-F9D4-C38DF89C0149}"/>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80</a:t>
            </a:fld>
            <a:endParaRPr lang="en-MY" dirty="0"/>
          </a:p>
        </p:txBody>
      </p:sp>
    </p:spTree>
    <p:extLst>
      <p:ext uri="{BB962C8B-B14F-4D97-AF65-F5344CB8AC3E}">
        <p14:creationId xmlns:p14="http://schemas.microsoft.com/office/powerpoint/2010/main" val="403825343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30E559-3135-5DA7-A5B1-4318CE5FC533}"/>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686ACA81-583E-586B-FA2E-79D924602467}"/>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14. Shareable Interfaces</a:t>
            </a:r>
          </a:p>
        </p:txBody>
      </p:sp>
      <p:sp>
        <p:nvSpPr>
          <p:cNvPr id="24" name="Rectangle 23">
            <a:extLst>
              <a:ext uri="{FF2B5EF4-FFF2-40B4-BE49-F238E27FC236}">
                <a16:creationId xmlns:a16="http://schemas.microsoft.com/office/drawing/2014/main" id="{FCE56050-1FD6-B7B5-EC74-453D299CC3E3}"/>
              </a:ext>
            </a:extLst>
          </p:cNvPr>
          <p:cNvSpPr/>
          <p:nvPr/>
        </p:nvSpPr>
        <p:spPr>
          <a:xfrm>
            <a:off x="1035385" y="1963548"/>
            <a:ext cx="10110060"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Designed for more than one person to use: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Provide multiple inputs and sometimes allow simultaneous input by co-located groups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Large wall displays where people use their own pens or gestures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Interactive tabletops where small groups interact with information using their fingertips </a:t>
            </a:r>
          </a:p>
          <a:p>
            <a:pPr marL="1257300" lvl="2" indent="-342900" algn="just">
              <a:lnSpc>
                <a:spcPct val="150000"/>
              </a:lnSpc>
              <a:buFont typeface="Arial" panose="020B0604020202020204" pitchFamily="34" charset="0"/>
              <a:buChar char="•"/>
            </a:pPr>
            <a:r>
              <a:rPr lang="en-US" sz="2000" dirty="0">
                <a:solidFill>
                  <a:schemeClr val="tx1">
                    <a:lumMod val="65000"/>
                    <a:lumOff val="35000"/>
                  </a:schemeClr>
                </a:solidFill>
              </a:rPr>
              <a:t>For example, </a:t>
            </a:r>
            <a:r>
              <a:rPr lang="en-US" sz="2000" dirty="0" err="1">
                <a:solidFill>
                  <a:schemeClr val="tx1">
                    <a:lumMod val="65000"/>
                    <a:lumOff val="35000"/>
                  </a:schemeClr>
                </a:solidFill>
              </a:rPr>
              <a:t>DiamondTouch</a:t>
            </a:r>
            <a:r>
              <a:rPr lang="en-US" sz="2000" dirty="0">
                <a:solidFill>
                  <a:schemeClr val="tx1">
                    <a:lumMod val="65000"/>
                    <a:lumOff val="35000"/>
                  </a:schemeClr>
                </a:solidFill>
              </a:rPr>
              <a:t>, Smart Table, and Surface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800CB74C-0889-C81E-FE4D-29D627380904}"/>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81</a:t>
            </a:fld>
            <a:endParaRPr lang="en-MY" dirty="0"/>
          </a:p>
        </p:txBody>
      </p:sp>
    </p:spTree>
    <p:extLst>
      <p:ext uri="{BB962C8B-B14F-4D97-AF65-F5344CB8AC3E}">
        <p14:creationId xmlns:p14="http://schemas.microsoft.com/office/powerpoint/2010/main" val="207067333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4CB625-99F7-3F21-36DD-A06FA0FE9122}"/>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624AAB3B-B6FF-42B2-C5DB-E8CF45E877F2}"/>
              </a:ext>
            </a:extLst>
          </p:cNvPr>
          <p:cNvSpPr txBox="1"/>
          <p:nvPr/>
        </p:nvSpPr>
        <p:spPr>
          <a:xfrm>
            <a:off x="422433" y="252509"/>
            <a:ext cx="11335966"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A smartboard and an interactive tabletop interface</a:t>
            </a:r>
          </a:p>
        </p:txBody>
      </p:sp>
      <p:sp>
        <p:nvSpPr>
          <p:cNvPr id="5" name="Slide Number Placeholder 1">
            <a:extLst>
              <a:ext uri="{FF2B5EF4-FFF2-40B4-BE49-F238E27FC236}">
                <a16:creationId xmlns:a16="http://schemas.microsoft.com/office/drawing/2014/main" id="{3A995B0A-662D-D666-C1B6-ED88EF73D5ED}"/>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82</a:t>
            </a:fld>
            <a:endParaRPr lang="en-MY" dirty="0"/>
          </a:p>
        </p:txBody>
      </p:sp>
      <p:pic>
        <p:nvPicPr>
          <p:cNvPr id="4" name="Picture 25">
            <a:extLst>
              <a:ext uri="{FF2B5EF4-FFF2-40B4-BE49-F238E27FC236}">
                <a16:creationId xmlns:a16="http://schemas.microsoft.com/office/drawing/2014/main" id="{7E3D0EA0-33B7-E5CE-2E7A-A7E677DD6B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5800" y="1699059"/>
            <a:ext cx="5544616" cy="444997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Picture 25">
            <a:extLst>
              <a:ext uri="{FF2B5EF4-FFF2-40B4-BE49-F238E27FC236}">
                <a16:creationId xmlns:a16="http://schemas.microsoft.com/office/drawing/2014/main" id="{D408CAFA-A8EF-98DF-A871-D4892A34825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215" r="15885" b="22099"/>
          <a:stretch/>
        </p:blipFill>
        <p:spPr bwMode="auto">
          <a:xfrm>
            <a:off x="6090415" y="1699059"/>
            <a:ext cx="5667983" cy="439989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9801160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A310C4-8072-209F-D020-B18B4D6723FE}"/>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6BEF972E-4EA4-1729-43A2-5AF7222D2BAA}"/>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Benefits</a:t>
            </a:r>
          </a:p>
        </p:txBody>
      </p:sp>
      <p:sp>
        <p:nvSpPr>
          <p:cNvPr id="24" name="Rectangle 23">
            <a:extLst>
              <a:ext uri="{FF2B5EF4-FFF2-40B4-BE49-F238E27FC236}">
                <a16:creationId xmlns:a16="http://schemas.microsoft.com/office/drawing/2014/main" id="{A6E1457F-1C4C-1FAF-25C8-80C984A8BD79}"/>
              </a:ext>
            </a:extLst>
          </p:cNvPr>
          <p:cNvSpPr/>
          <p:nvPr/>
        </p:nvSpPr>
        <p:spPr>
          <a:xfrm>
            <a:off x="1035385" y="1732716"/>
            <a:ext cx="10110060"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Provide a large interactional space that can support flexible group working</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Can be used by multiple users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Can point to and touch information being displayed</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Simultaneously view the interactions and have the same shared point of reference as others</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Can support more equitable participation compared with groups using single PC</a:t>
            </a:r>
          </a:p>
        </p:txBody>
      </p:sp>
      <p:sp>
        <p:nvSpPr>
          <p:cNvPr id="4" name="Slide Number Placeholder 1">
            <a:extLst>
              <a:ext uri="{FF2B5EF4-FFF2-40B4-BE49-F238E27FC236}">
                <a16:creationId xmlns:a16="http://schemas.microsoft.com/office/drawing/2014/main" id="{7967607C-CF99-C71E-6D30-1721CFEF9276}"/>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83</a:t>
            </a:fld>
            <a:endParaRPr lang="en-MY" dirty="0"/>
          </a:p>
        </p:txBody>
      </p:sp>
    </p:spTree>
    <p:extLst>
      <p:ext uri="{BB962C8B-B14F-4D97-AF65-F5344CB8AC3E}">
        <p14:creationId xmlns:p14="http://schemas.microsoft.com/office/powerpoint/2010/main" val="219184258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200EE1-ADEE-46BB-6D42-70B959C25A1E}"/>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DB920D3E-9D84-D3AC-3A53-E42167444F67}"/>
              </a:ext>
            </a:extLst>
          </p:cNvPr>
          <p:cNvSpPr txBox="1"/>
          <p:nvPr/>
        </p:nvSpPr>
        <p:spPr>
          <a:xfrm>
            <a:off x="698263" y="471814"/>
            <a:ext cx="10784304"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Research and Design</a:t>
            </a:r>
          </a:p>
          <a:p>
            <a:pPr algn="ctr"/>
            <a:r>
              <a:rPr lang="en-US" sz="4400" dirty="0">
                <a:solidFill>
                  <a:schemeClr val="tx1">
                    <a:lumMod val="75000"/>
                    <a:lumOff val="25000"/>
                  </a:schemeClr>
                </a:solidFill>
                <a:latin typeface="+mj-lt"/>
              </a:rPr>
              <a:t>Considerations</a:t>
            </a:r>
          </a:p>
        </p:txBody>
      </p:sp>
      <p:sp>
        <p:nvSpPr>
          <p:cNvPr id="24" name="Rectangle 23">
            <a:extLst>
              <a:ext uri="{FF2B5EF4-FFF2-40B4-BE49-F238E27FC236}">
                <a16:creationId xmlns:a16="http://schemas.microsoft.com/office/drawing/2014/main" id="{C284AF68-010A-70CB-895F-CD2CCA062FAE}"/>
              </a:ext>
            </a:extLst>
          </p:cNvPr>
          <p:cNvSpPr/>
          <p:nvPr/>
        </p:nvSpPr>
        <p:spPr>
          <a:xfrm>
            <a:off x="1035385" y="2069346"/>
            <a:ext cx="10110060" cy="4212692"/>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Core design concerns include whether size, orientation, and shape of the display have an effect on collaboration</a:t>
            </a: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Horizontal surfaces compared with vertical ones support more turn-taking and collaborative working in co-located groups </a:t>
            </a: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Providing larger-sized tabletops does not improve group working but encourages more division of labor </a:t>
            </a: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Having both personal and shared spaces enables groups to work on their own and in a group</a:t>
            </a: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A design challenge is how to bridge across devices, applications and time such that the peoples’ interactions are seamless </a:t>
            </a:r>
          </a:p>
        </p:txBody>
      </p:sp>
      <p:sp>
        <p:nvSpPr>
          <p:cNvPr id="4" name="Slide Number Placeholder 1">
            <a:extLst>
              <a:ext uri="{FF2B5EF4-FFF2-40B4-BE49-F238E27FC236}">
                <a16:creationId xmlns:a16="http://schemas.microsoft.com/office/drawing/2014/main" id="{FC2BA21E-FE9B-EF6D-5FA2-25D52D2DE72D}"/>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84</a:t>
            </a:fld>
            <a:endParaRPr lang="en-MY" dirty="0"/>
          </a:p>
        </p:txBody>
      </p:sp>
    </p:spTree>
    <p:extLst>
      <p:ext uri="{BB962C8B-B14F-4D97-AF65-F5344CB8AC3E}">
        <p14:creationId xmlns:p14="http://schemas.microsoft.com/office/powerpoint/2010/main" val="267196988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6BAC4F-606B-7A60-BD83-ED9CAF0D6343}"/>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D9E9703B-D08E-0536-E679-9996AC38BDBB}"/>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15. Tangible Interfaces</a:t>
            </a:r>
          </a:p>
        </p:txBody>
      </p:sp>
      <p:sp>
        <p:nvSpPr>
          <p:cNvPr id="24" name="Rectangle 23">
            <a:extLst>
              <a:ext uri="{FF2B5EF4-FFF2-40B4-BE49-F238E27FC236}">
                <a16:creationId xmlns:a16="http://schemas.microsoft.com/office/drawing/2014/main" id="{CCE83067-31BE-B4A1-F0FC-1AB662B6F139}"/>
              </a:ext>
            </a:extLst>
          </p:cNvPr>
          <p:cNvSpPr/>
          <p:nvPr/>
        </p:nvSpPr>
        <p:spPr>
          <a:xfrm>
            <a:off x="1035385" y="1730084"/>
            <a:ext cx="10110060"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Type of sensor-based interaction, where physical objects, for example, bricks, are coupled with digital representations </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When a person manipulates the physical object/s, it causes a digital effect to occur, for example, an animation</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Digital effects can take place in a number of media and places, or they can be embedded in the physical object</a:t>
            </a:r>
          </a:p>
        </p:txBody>
      </p:sp>
      <p:sp>
        <p:nvSpPr>
          <p:cNvPr id="4" name="Slide Number Placeholder 1">
            <a:extLst>
              <a:ext uri="{FF2B5EF4-FFF2-40B4-BE49-F238E27FC236}">
                <a16:creationId xmlns:a16="http://schemas.microsoft.com/office/drawing/2014/main" id="{DABAC8C9-B641-087E-AAA9-EFFCBBDA14C9}"/>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85</a:t>
            </a:fld>
            <a:endParaRPr lang="en-MY" dirty="0"/>
          </a:p>
        </p:txBody>
      </p:sp>
    </p:spTree>
    <p:extLst>
      <p:ext uri="{BB962C8B-B14F-4D97-AF65-F5344CB8AC3E}">
        <p14:creationId xmlns:p14="http://schemas.microsoft.com/office/powerpoint/2010/main" val="78877495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3FE1CB-1FB4-984E-F1CC-085D071C8876}"/>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E32950B9-317A-CDF2-B96C-2E031F47F733}"/>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Examples</a:t>
            </a:r>
          </a:p>
        </p:txBody>
      </p:sp>
      <p:sp>
        <p:nvSpPr>
          <p:cNvPr id="24" name="Rectangle 23">
            <a:extLst>
              <a:ext uri="{FF2B5EF4-FFF2-40B4-BE49-F238E27FC236}">
                <a16:creationId xmlns:a16="http://schemas.microsoft.com/office/drawing/2014/main" id="{864E19BF-635B-89D1-7D03-C878777305B7}"/>
              </a:ext>
            </a:extLst>
          </p:cNvPr>
          <p:cNvSpPr/>
          <p:nvPr/>
        </p:nvSpPr>
        <p:spPr>
          <a:xfrm>
            <a:off x="1035385" y="1505900"/>
            <a:ext cx="10110060" cy="4351191"/>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Flow Blocks </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Depict changing numbers and lights embedded in the blocks</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Vary depending on how they are connected together</a:t>
            </a: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err="1">
                <a:solidFill>
                  <a:schemeClr val="tx1">
                    <a:lumMod val="65000"/>
                    <a:lumOff val="35000"/>
                  </a:schemeClr>
                </a:solidFill>
              </a:rPr>
              <a:t>Urp</a:t>
            </a:r>
            <a:endParaRPr lang="en-US" sz="2000" dirty="0">
              <a:solidFill>
                <a:schemeClr val="tx1">
                  <a:lumMod val="65000"/>
                  <a:lumOff val="35000"/>
                </a:schemeClr>
              </a:solidFill>
            </a:endParaRP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Physical models of buildings moved around on tabletop </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Used in combination with tokens for wind and shadows </a:t>
            </a:r>
            <a:r>
              <a:rPr lang="en-US" dirty="0">
                <a:solidFill>
                  <a:schemeClr val="tx1">
                    <a:lumMod val="65000"/>
                    <a:lumOff val="35000"/>
                  </a:schemeClr>
                </a:solidFill>
                <a:sym typeface="Wingdings" pitchFamily="2" charset="2"/>
              </a:rPr>
              <a:t></a:t>
            </a:r>
            <a:r>
              <a:rPr lang="en-US" dirty="0">
                <a:solidFill>
                  <a:schemeClr val="tx1">
                    <a:lumMod val="65000"/>
                    <a:lumOff val="35000"/>
                  </a:schemeClr>
                </a:solidFill>
              </a:rPr>
              <a:t> Digital shadows surrounding them to change over time</a:t>
            </a: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err="1">
                <a:solidFill>
                  <a:schemeClr val="tx1">
                    <a:lumMod val="65000"/>
                    <a:lumOff val="35000"/>
                  </a:schemeClr>
                </a:solidFill>
              </a:rPr>
              <a:t>MagicCubes</a:t>
            </a:r>
            <a:endParaRPr lang="en-US" sz="2000" dirty="0">
              <a:solidFill>
                <a:schemeClr val="tx1">
                  <a:lumMod val="65000"/>
                  <a:lumOff val="35000"/>
                </a:schemeClr>
              </a:solidFill>
            </a:endParaRP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Connect physical electronic components and sensors to make digital events occur (for example, change color depending on how much shaken)</a:t>
            </a:r>
          </a:p>
        </p:txBody>
      </p:sp>
      <p:sp>
        <p:nvSpPr>
          <p:cNvPr id="4" name="Slide Number Placeholder 1">
            <a:extLst>
              <a:ext uri="{FF2B5EF4-FFF2-40B4-BE49-F238E27FC236}">
                <a16:creationId xmlns:a16="http://schemas.microsoft.com/office/drawing/2014/main" id="{DA4AE949-36C6-2645-1388-095F41118F79}"/>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86</a:t>
            </a:fld>
            <a:endParaRPr lang="en-MY" dirty="0"/>
          </a:p>
        </p:txBody>
      </p:sp>
    </p:spTree>
    <p:extLst>
      <p:ext uri="{BB962C8B-B14F-4D97-AF65-F5344CB8AC3E}">
        <p14:creationId xmlns:p14="http://schemas.microsoft.com/office/powerpoint/2010/main" val="348855678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0A6FBD-43F5-3ED1-4CF8-58C234851D3F}"/>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EE071E66-9883-9682-D41E-CB784B926DCA}"/>
              </a:ext>
            </a:extLst>
          </p:cNvPr>
          <p:cNvSpPr txBox="1"/>
          <p:nvPr/>
        </p:nvSpPr>
        <p:spPr>
          <a:xfrm>
            <a:off x="422433" y="252509"/>
            <a:ext cx="11335966"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Learning to code and create with the tangible </a:t>
            </a:r>
            <a:r>
              <a:rPr lang="en-US" sz="4400" dirty="0" err="1">
                <a:solidFill>
                  <a:schemeClr val="tx1">
                    <a:lumMod val="75000"/>
                    <a:lumOff val="25000"/>
                  </a:schemeClr>
                </a:solidFill>
                <a:latin typeface="+mj-lt"/>
              </a:rPr>
              <a:t>MagicCubes</a:t>
            </a:r>
            <a:endParaRPr lang="en-US" sz="4400" dirty="0">
              <a:solidFill>
                <a:schemeClr val="tx1">
                  <a:lumMod val="75000"/>
                  <a:lumOff val="25000"/>
                </a:schemeClr>
              </a:solidFill>
              <a:latin typeface="+mj-lt"/>
            </a:endParaRPr>
          </a:p>
        </p:txBody>
      </p:sp>
      <p:sp>
        <p:nvSpPr>
          <p:cNvPr id="5" name="Slide Number Placeholder 1">
            <a:extLst>
              <a:ext uri="{FF2B5EF4-FFF2-40B4-BE49-F238E27FC236}">
                <a16:creationId xmlns:a16="http://schemas.microsoft.com/office/drawing/2014/main" id="{48783C06-929C-D271-2520-8E42341C52CE}"/>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87</a:t>
            </a:fld>
            <a:endParaRPr lang="en-MY" dirty="0"/>
          </a:p>
        </p:txBody>
      </p:sp>
      <p:pic>
        <p:nvPicPr>
          <p:cNvPr id="2" name="Content Placeholder 5" descr="Photograph of learning to code with the MagicCubes; sharing, showing, and telling.&#10;">
            <a:extLst>
              <a:ext uri="{FF2B5EF4-FFF2-40B4-BE49-F238E27FC236}">
                <a16:creationId xmlns:a16="http://schemas.microsoft.com/office/drawing/2014/main" id="{63B5CC81-B7B7-3A83-E30F-4957EDD8D90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398895" y="1900327"/>
            <a:ext cx="3383042" cy="4331426"/>
          </a:xfrm>
          <a:prstGeom prst="rect">
            <a:avLst/>
          </a:prstGeom>
        </p:spPr>
      </p:pic>
    </p:spTree>
    <p:extLst>
      <p:ext uri="{BB962C8B-B14F-4D97-AF65-F5344CB8AC3E}">
        <p14:creationId xmlns:p14="http://schemas.microsoft.com/office/powerpoint/2010/main" val="368719572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44D5FE-998E-CD8E-C169-F6D43BA4BC09}"/>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58A9C806-0D84-A8C1-0C13-387C36595560}"/>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Benefits</a:t>
            </a:r>
          </a:p>
        </p:txBody>
      </p:sp>
      <p:sp>
        <p:nvSpPr>
          <p:cNvPr id="24" name="Rectangle 23">
            <a:extLst>
              <a:ext uri="{FF2B5EF4-FFF2-40B4-BE49-F238E27FC236}">
                <a16:creationId xmlns:a16="http://schemas.microsoft.com/office/drawing/2014/main" id="{7A221917-FA77-ADC3-FCC9-DC73364AC33A}"/>
              </a:ext>
            </a:extLst>
          </p:cNvPr>
          <p:cNvSpPr/>
          <p:nvPr/>
        </p:nvSpPr>
        <p:spPr>
          <a:xfrm>
            <a:off x="1035385" y="1241255"/>
            <a:ext cx="10110060" cy="513217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Can be held in one or both hands and combined and manipulated in ways not possible using other interfaces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Allows for more than one person to explore the interface together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Objects can be placed on top of each other, beside each other, and inside each other</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Encourages different ways of representing and exploring a problem space</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People are able to see and understand situations differently</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Can lead to greater insight, learning, and problem-solving than with other kinds of interfaces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Can facilitate creativity and reflection</a:t>
            </a:r>
          </a:p>
        </p:txBody>
      </p:sp>
      <p:sp>
        <p:nvSpPr>
          <p:cNvPr id="4" name="Slide Number Placeholder 1">
            <a:extLst>
              <a:ext uri="{FF2B5EF4-FFF2-40B4-BE49-F238E27FC236}">
                <a16:creationId xmlns:a16="http://schemas.microsoft.com/office/drawing/2014/main" id="{C0F3F5A8-D263-904C-A645-68BAA5891DB0}"/>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88</a:t>
            </a:fld>
            <a:endParaRPr lang="en-MY" dirty="0"/>
          </a:p>
        </p:txBody>
      </p:sp>
    </p:spTree>
    <p:extLst>
      <p:ext uri="{BB962C8B-B14F-4D97-AF65-F5344CB8AC3E}">
        <p14:creationId xmlns:p14="http://schemas.microsoft.com/office/powerpoint/2010/main" val="394528144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8D7493-6A25-86E1-6685-D82155D62F65}"/>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2D546775-79C6-DF03-76C4-42C85AB1B294}"/>
              </a:ext>
            </a:extLst>
          </p:cNvPr>
          <p:cNvSpPr txBox="1"/>
          <p:nvPr/>
        </p:nvSpPr>
        <p:spPr>
          <a:xfrm>
            <a:off x="1143608" y="471814"/>
            <a:ext cx="9893615" cy="769441"/>
          </a:xfrm>
          <a:prstGeom prst="rect">
            <a:avLst/>
          </a:prstGeom>
          <a:noFill/>
        </p:spPr>
        <p:txBody>
          <a:bodyPr wrap="square" rtlCol="0">
            <a:spAutoFit/>
          </a:bodyPr>
          <a:lstStyle/>
          <a:p>
            <a:pPr algn="ctr"/>
            <a:r>
              <a:rPr lang="en-US" sz="4400" dirty="0" err="1">
                <a:solidFill>
                  <a:schemeClr val="tx1">
                    <a:lumMod val="75000"/>
                    <a:lumOff val="25000"/>
                  </a:schemeClr>
                </a:solidFill>
                <a:latin typeface="+mj-lt"/>
              </a:rPr>
              <a:t>VoxBox</a:t>
            </a:r>
            <a:endParaRPr lang="en-US" sz="4400" dirty="0">
              <a:solidFill>
                <a:schemeClr val="tx1">
                  <a:lumMod val="75000"/>
                  <a:lumOff val="25000"/>
                </a:schemeClr>
              </a:solidFill>
              <a:latin typeface="+mj-lt"/>
            </a:endParaRPr>
          </a:p>
        </p:txBody>
      </p:sp>
      <p:sp>
        <p:nvSpPr>
          <p:cNvPr id="24" name="Rectangle 23">
            <a:extLst>
              <a:ext uri="{FF2B5EF4-FFF2-40B4-BE49-F238E27FC236}">
                <a16:creationId xmlns:a16="http://schemas.microsoft.com/office/drawing/2014/main" id="{D98076DD-F1A9-1525-58BD-89FEF6F82CEC}"/>
              </a:ext>
            </a:extLst>
          </p:cNvPr>
          <p:cNvSpPr/>
          <p:nvPr/>
        </p:nvSpPr>
        <p:spPr>
          <a:xfrm>
            <a:off x="1035385" y="1441876"/>
            <a:ext cx="10110060" cy="977191"/>
          </a:xfrm>
          <a:prstGeom prst="rect">
            <a:avLst/>
          </a:prstGeom>
        </p:spPr>
        <p:txBody>
          <a:bodyPr wrap="square">
            <a:spAutoFit/>
          </a:bodyPr>
          <a:lstStyle/>
          <a:p>
            <a:pPr algn="just">
              <a:lnSpc>
                <a:spcPct val="150000"/>
              </a:lnSpc>
            </a:pPr>
            <a:r>
              <a:rPr lang="en-US" sz="2000" dirty="0">
                <a:solidFill>
                  <a:schemeClr val="tx1">
                    <a:lumMod val="65000"/>
                    <a:lumOff val="35000"/>
                  </a:schemeClr>
                </a:solidFill>
              </a:rPr>
              <a:t>A tangible system that gathers opinions at events through playful and engaging interaction (</a:t>
            </a:r>
            <a:r>
              <a:rPr lang="en-US" sz="2000" dirty="0" err="1">
                <a:solidFill>
                  <a:schemeClr val="tx1">
                    <a:lumMod val="65000"/>
                    <a:lumOff val="35000"/>
                  </a:schemeClr>
                </a:solidFill>
              </a:rPr>
              <a:t>Goldsteijn</a:t>
            </a:r>
            <a:r>
              <a:rPr lang="en-US" sz="2000" dirty="0">
                <a:solidFill>
                  <a:schemeClr val="tx1">
                    <a:lumMod val="65000"/>
                    <a:lumOff val="35000"/>
                  </a:schemeClr>
                </a:solidFill>
              </a:rPr>
              <a:t> et al., 2015) </a:t>
            </a:r>
          </a:p>
        </p:txBody>
      </p:sp>
      <p:sp>
        <p:nvSpPr>
          <p:cNvPr id="4" name="Slide Number Placeholder 1">
            <a:extLst>
              <a:ext uri="{FF2B5EF4-FFF2-40B4-BE49-F238E27FC236}">
                <a16:creationId xmlns:a16="http://schemas.microsoft.com/office/drawing/2014/main" id="{EE3B2D58-E48E-803E-D9F8-FB400F20E675}"/>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89</a:t>
            </a:fld>
            <a:endParaRPr lang="en-MY" dirty="0"/>
          </a:p>
        </p:txBody>
      </p:sp>
      <p:pic>
        <p:nvPicPr>
          <p:cNvPr id="2" name="Picture 1" descr="Photograph of VoxBox—front and back of the tangible machine questionnaire.&#10;">
            <a:extLst>
              <a:ext uri="{FF2B5EF4-FFF2-40B4-BE49-F238E27FC236}">
                <a16:creationId xmlns:a16="http://schemas.microsoft.com/office/drawing/2014/main" id="{9DC410FE-CA2E-4B62-CF3F-777ABB55826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325748" y="2419067"/>
            <a:ext cx="5529334" cy="3813333"/>
          </a:xfrm>
          <a:prstGeom prst="rect">
            <a:avLst/>
          </a:prstGeom>
        </p:spPr>
      </p:pic>
    </p:spTree>
    <p:extLst>
      <p:ext uri="{BB962C8B-B14F-4D97-AF65-F5344CB8AC3E}">
        <p14:creationId xmlns:p14="http://schemas.microsoft.com/office/powerpoint/2010/main" val="36542129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56AE2F-5D23-E1A7-315F-7BC9B20EBE8C}"/>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05600633-2429-BF8A-8298-B9C5E63BB0B4}"/>
              </a:ext>
            </a:extLst>
          </p:cNvPr>
          <p:cNvSpPr txBox="1"/>
          <p:nvPr/>
        </p:nvSpPr>
        <p:spPr>
          <a:xfrm>
            <a:off x="594288" y="460230"/>
            <a:ext cx="10992256"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Example of First-Generation GUI</a:t>
            </a:r>
          </a:p>
        </p:txBody>
      </p:sp>
      <p:sp>
        <p:nvSpPr>
          <p:cNvPr id="5" name="Slide Number Placeholder 1">
            <a:extLst>
              <a:ext uri="{FF2B5EF4-FFF2-40B4-BE49-F238E27FC236}">
                <a16:creationId xmlns:a16="http://schemas.microsoft.com/office/drawing/2014/main" id="{B1129F3E-73A8-66B0-F69C-B77369845687}"/>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9</a:t>
            </a:fld>
            <a:endParaRPr lang="en-MY" dirty="0"/>
          </a:p>
        </p:txBody>
      </p:sp>
      <p:pic>
        <p:nvPicPr>
          <p:cNvPr id="3" name="Picture 2">
            <a:extLst>
              <a:ext uri="{FF2B5EF4-FFF2-40B4-BE49-F238E27FC236}">
                <a16:creationId xmlns:a16="http://schemas.microsoft.com/office/drawing/2014/main" id="{68364788-8BA9-7470-4CAC-118EB2B416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50297" y="1178674"/>
            <a:ext cx="8680237" cy="56166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2205975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467FC5-4EC7-6203-3CBA-EF4CC248F88B}"/>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694036F5-B0CB-7D65-9621-E88706C3851D}"/>
              </a:ext>
            </a:extLst>
          </p:cNvPr>
          <p:cNvSpPr txBox="1"/>
          <p:nvPr/>
        </p:nvSpPr>
        <p:spPr>
          <a:xfrm>
            <a:off x="698263" y="471814"/>
            <a:ext cx="10784304"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Research and Design</a:t>
            </a:r>
          </a:p>
          <a:p>
            <a:pPr algn="ctr"/>
            <a:r>
              <a:rPr lang="en-US" sz="4400" dirty="0">
                <a:solidFill>
                  <a:schemeClr val="tx1">
                    <a:lumMod val="75000"/>
                    <a:lumOff val="25000"/>
                  </a:schemeClr>
                </a:solidFill>
                <a:latin typeface="+mj-lt"/>
              </a:rPr>
              <a:t>Considerations</a:t>
            </a:r>
          </a:p>
        </p:txBody>
      </p:sp>
      <p:sp>
        <p:nvSpPr>
          <p:cNvPr id="24" name="Rectangle 23">
            <a:extLst>
              <a:ext uri="{FF2B5EF4-FFF2-40B4-BE49-F238E27FC236}">
                <a16:creationId xmlns:a16="http://schemas.microsoft.com/office/drawing/2014/main" id="{67F02C25-2E3A-43D6-AEB8-957D749F4F31}"/>
              </a:ext>
            </a:extLst>
          </p:cNvPr>
          <p:cNvSpPr/>
          <p:nvPr/>
        </p:nvSpPr>
        <p:spPr>
          <a:xfrm>
            <a:off x="1035385" y="1918364"/>
            <a:ext cx="10110060" cy="4351191"/>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What kinds of conceptual frameworks to use to help identify novel and specific features</a:t>
            </a: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What kind of coupling to use between the physical action and digital effect</a:t>
            </a:r>
          </a:p>
          <a:p>
            <a:pPr marL="800100" lvl="1" indent="-342900" algn="just">
              <a:lnSpc>
                <a:spcPct val="150000"/>
              </a:lnSpc>
              <a:buFont typeface="Arial" panose="020B0604020202020204" pitchFamily="34" charset="0"/>
              <a:buChar char="•"/>
            </a:pPr>
            <a:r>
              <a:rPr lang="en-US" sz="1600" dirty="0">
                <a:solidFill>
                  <a:schemeClr val="tx1">
                    <a:lumMod val="65000"/>
                    <a:lumOff val="35000"/>
                  </a:schemeClr>
                </a:solidFill>
              </a:rPr>
              <a:t>If it is to support learning, then an explicit mapping between action and effect is critical</a:t>
            </a:r>
          </a:p>
          <a:p>
            <a:pPr marL="800100" lvl="1" indent="-342900" algn="just">
              <a:lnSpc>
                <a:spcPct val="150000"/>
              </a:lnSpc>
              <a:buFont typeface="Arial" panose="020B0604020202020204" pitchFamily="34" charset="0"/>
              <a:buChar char="•"/>
            </a:pPr>
            <a:r>
              <a:rPr lang="en-US" sz="1600" dirty="0">
                <a:solidFill>
                  <a:schemeClr val="tx1">
                    <a:lumMod val="65000"/>
                    <a:lumOff val="35000"/>
                  </a:schemeClr>
                </a:solidFill>
              </a:rPr>
              <a:t>If it is for entertainment, then it can be better to design it to be more implicit and unexpected</a:t>
            </a: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What kind of physical artifact to use </a:t>
            </a:r>
          </a:p>
          <a:p>
            <a:pPr marL="800100" lvl="1" indent="-342900" algn="just">
              <a:lnSpc>
                <a:spcPct val="150000"/>
              </a:lnSpc>
              <a:buFont typeface="Arial" panose="020B0604020202020204" pitchFamily="34" charset="0"/>
              <a:buChar char="•"/>
            </a:pPr>
            <a:r>
              <a:rPr lang="en-US" sz="1600" dirty="0">
                <a:solidFill>
                  <a:schemeClr val="tx1">
                    <a:lumMod val="65000"/>
                    <a:lumOff val="35000"/>
                  </a:schemeClr>
                </a:solidFill>
              </a:rPr>
              <a:t>Bricks, cubes, and other component sets are most commonly used because of flexibility and simplicity</a:t>
            </a:r>
          </a:p>
          <a:p>
            <a:pPr marL="800100" lvl="1" indent="-342900" algn="just">
              <a:lnSpc>
                <a:spcPct val="150000"/>
              </a:lnSpc>
              <a:buFont typeface="Arial" panose="020B0604020202020204" pitchFamily="34" charset="0"/>
              <a:buChar char="•"/>
            </a:pPr>
            <a:r>
              <a:rPr lang="en-US" sz="1600" dirty="0">
                <a:solidFill>
                  <a:schemeClr val="tx1">
                    <a:lumMod val="65000"/>
                    <a:lumOff val="35000"/>
                  </a:schemeClr>
                </a:solidFill>
              </a:rPr>
              <a:t>Stickies and cardboard tokens can also be used for placing material onto a surface</a:t>
            </a:r>
          </a:p>
          <a:p>
            <a:pPr marL="342900" indent="-342900" algn="just">
              <a:lnSpc>
                <a:spcPct val="150000"/>
              </a:lnSpc>
              <a:buFont typeface="Arial" panose="020B0604020202020204" pitchFamily="34" charset="0"/>
              <a:buChar char="•"/>
            </a:pPr>
            <a:r>
              <a:rPr lang="en-US" dirty="0">
                <a:solidFill>
                  <a:schemeClr val="tx1">
                    <a:lumMod val="65000"/>
                    <a:lumOff val="35000"/>
                  </a:schemeClr>
                </a:solidFill>
              </a:rPr>
              <a:t>With what kinds of digital outputs should tangible interfaces be combined?</a:t>
            </a:r>
          </a:p>
        </p:txBody>
      </p:sp>
      <p:sp>
        <p:nvSpPr>
          <p:cNvPr id="4" name="Slide Number Placeholder 1">
            <a:extLst>
              <a:ext uri="{FF2B5EF4-FFF2-40B4-BE49-F238E27FC236}">
                <a16:creationId xmlns:a16="http://schemas.microsoft.com/office/drawing/2014/main" id="{01827C7D-646C-1584-8A13-6B22A9DF893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90</a:t>
            </a:fld>
            <a:endParaRPr lang="en-MY" dirty="0"/>
          </a:p>
        </p:txBody>
      </p:sp>
    </p:spTree>
    <p:extLst>
      <p:ext uri="{BB962C8B-B14F-4D97-AF65-F5344CB8AC3E}">
        <p14:creationId xmlns:p14="http://schemas.microsoft.com/office/powerpoint/2010/main" val="124003086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ABAD16-2DD3-63F7-38FA-BADA7DE829B2}"/>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3E908543-9DCF-9D7D-CE5E-67F26B4453B5}"/>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16. Augmented Reality</a:t>
            </a:r>
          </a:p>
        </p:txBody>
      </p:sp>
      <p:sp>
        <p:nvSpPr>
          <p:cNvPr id="24" name="Rectangle 23">
            <a:extLst>
              <a:ext uri="{FF2B5EF4-FFF2-40B4-BE49-F238E27FC236}">
                <a16:creationId xmlns:a16="http://schemas.microsoft.com/office/drawing/2014/main" id="{906C2D8A-F20E-BE30-5BAA-0FC6C2DBE395}"/>
              </a:ext>
            </a:extLst>
          </p:cNvPr>
          <p:cNvSpPr/>
          <p:nvPr/>
        </p:nvSpPr>
        <p:spPr>
          <a:xfrm>
            <a:off x="1035385" y="1730084"/>
            <a:ext cx="10110060"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Digital representations are superimposed on physical objects or the environment</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Pokémon Go made it a household game</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Used smartphone camera and GPS to place virtual characters onto objects in the environment as if they really are there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Many other applications including medicine, navigation, air traffic control, games, and everyday exploring</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FE681AF3-BF82-A5F2-15CA-F3FEF06033B1}"/>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91</a:t>
            </a:fld>
            <a:endParaRPr lang="en-MY" dirty="0"/>
          </a:p>
        </p:txBody>
      </p:sp>
    </p:spTree>
    <p:extLst>
      <p:ext uri="{BB962C8B-B14F-4D97-AF65-F5344CB8AC3E}">
        <p14:creationId xmlns:p14="http://schemas.microsoft.com/office/powerpoint/2010/main" val="254413656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863E9F-2E3C-51C1-74E6-C47F794AB51A}"/>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D1DD122F-F594-EC40-1572-F07F688BDB6C}"/>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Other Examples</a:t>
            </a:r>
          </a:p>
        </p:txBody>
      </p:sp>
      <p:sp>
        <p:nvSpPr>
          <p:cNvPr id="24" name="Rectangle 23">
            <a:extLst>
              <a:ext uri="{FF2B5EF4-FFF2-40B4-BE49-F238E27FC236}">
                <a16:creationId xmlns:a16="http://schemas.microsoft.com/office/drawing/2014/main" id="{2FFF5D05-12E4-A3B4-417A-6F3E070FE74B}"/>
              </a:ext>
            </a:extLst>
          </p:cNvPr>
          <p:cNvSpPr/>
          <p:nvPr/>
        </p:nvSpPr>
        <p:spPr>
          <a:xfrm>
            <a:off x="1035385" y="1462973"/>
            <a:ext cx="10110060"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In medicine</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Virtual objects, for example, x-rays and scans, are overlaid on part of a patient’s body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Aid the physician’s understanding of what is being examined or operated </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In air traffic control</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Dynamic information about aircraft overlaid on a video screen showing the real planes, and so on landing, taking off, and taxiing</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Helps identify planes difficult to make out</a:t>
            </a:r>
          </a:p>
        </p:txBody>
      </p:sp>
      <p:sp>
        <p:nvSpPr>
          <p:cNvPr id="4" name="Slide Number Placeholder 1">
            <a:extLst>
              <a:ext uri="{FF2B5EF4-FFF2-40B4-BE49-F238E27FC236}">
                <a16:creationId xmlns:a16="http://schemas.microsoft.com/office/drawing/2014/main" id="{03EF2E66-EE01-4BD3-AE8E-16F8F102A312}"/>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92</a:t>
            </a:fld>
            <a:endParaRPr lang="en-MY" dirty="0"/>
          </a:p>
        </p:txBody>
      </p:sp>
    </p:spTree>
    <p:extLst>
      <p:ext uri="{BB962C8B-B14F-4D97-AF65-F5344CB8AC3E}">
        <p14:creationId xmlns:p14="http://schemas.microsoft.com/office/powerpoint/2010/main" val="285533838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84C4E6-BDBD-8191-F389-00B7BB591EAE}"/>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AD030F5-D4EB-CBC0-108F-9BECED5FA589}"/>
              </a:ext>
            </a:extLst>
          </p:cNvPr>
          <p:cNvSpPr txBox="1"/>
          <p:nvPr/>
        </p:nvSpPr>
        <p:spPr>
          <a:xfrm>
            <a:off x="1232621" y="353143"/>
            <a:ext cx="9715590"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Augmented reality overlay on a car windshield</a:t>
            </a:r>
          </a:p>
        </p:txBody>
      </p:sp>
      <p:sp>
        <p:nvSpPr>
          <p:cNvPr id="5" name="Slide Number Placeholder 1">
            <a:extLst>
              <a:ext uri="{FF2B5EF4-FFF2-40B4-BE49-F238E27FC236}">
                <a16:creationId xmlns:a16="http://schemas.microsoft.com/office/drawing/2014/main" id="{EC6BC0A1-E9B1-6C49-97C5-4D88A33DD350}"/>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93</a:t>
            </a:fld>
            <a:endParaRPr lang="en-MY" dirty="0"/>
          </a:p>
        </p:txBody>
      </p:sp>
      <p:pic>
        <p:nvPicPr>
          <p:cNvPr id="3" name="Content Placeholder 5" descr="Photograph of augmented reality overlay used on a car windshield.&#10;">
            <a:extLst>
              <a:ext uri="{FF2B5EF4-FFF2-40B4-BE49-F238E27FC236}">
                <a16:creationId xmlns:a16="http://schemas.microsoft.com/office/drawing/2014/main" id="{A95E4F67-1EC6-0626-4DF1-73CD8EF6B1A9}"/>
              </a:ext>
            </a:extLst>
          </p:cNvPr>
          <p:cNvPicPr>
            <a:picLocks noChangeAspect="1"/>
          </p:cNvPicPr>
          <p:nvPr/>
        </p:nvPicPr>
        <p:blipFill>
          <a:blip r:embed="rId2"/>
          <a:stretch>
            <a:fillRect/>
          </a:stretch>
        </p:blipFill>
        <p:spPr>
          <a:xfrm>
            <a:off x="2127521" y="1799693"/>
            <a:ext cx="7925789" cy="4168226"/>
          </a:xfrm>
          <a:prstGeom prst="rect">
            <a:avLst/>
          </a:prstGeom>
        </p:spPr>
      </p:pic>
    </p:spTree>
    <p:extLst>
      <p:ext uri="{BB962C8B-B14F-4D97-AF65-F5344CB8AC3E}">
        <p14:creationId xmlns:p14="http://schemas.microsoft.com/office/powerpoint/2010/main" val="182956607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15C286-EE5E-00DB-5E18-3A235FF61428}"/>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5D13CC78-4A47-FA98-1CFB-3A176318DB18}"/>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Devices for Viewing AR</a:t>
            </a:r>
          </a:p>
        </p:txBody>
      </p:sp>
      <p:sp>
        <p:nvSpPr>
          <p:cNvPr id="24" name="Rectangle 23">
            <a:extLst>
              <a:ext uri="{FF2B5EF4-FFF2-40B4-BE49-F238E27FC236}">
                <a16:creationId xmlns:a16="http://schemas.microsoft.com/office/drawing/2014/main" id="{9EE8393E-D017-54C9-3422-B8D8ADD27349}"/>
              </a:ext>
            </a:extLst>
          </p:cNvPr>
          <p:cNvSpPr/>
          <p:nvPr/>
        </p:nvSpPr>
        <p:spPr>
          <a:xfrm>
            <a:off x="1035385" y="1786242"/>
            <a:ext cx="10110060" cy="328551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AR can be viewed through headsets, smartphones and glasses (e.g., </a:t>
            </a:r>
            <a:r>
              <a:rPr lang="en-US" sz="2000" dirty="0" err="1">
                <a:solidFill>
                  <a:schemeClr val="tx1">
                    <a:lumMod val="65000"/>
                    <a:lumOff val="35000"/>
                  </a:schemeClr>
                </a:solidFill>
              </a:rPr>
              <a:t>SnapChat’s</a:t>
            </a:r>
            <a:r>
              <a:rPr lang="en-US" sz="2000" dirty="0">
                <a:solidFill>
                  <a:schemeClr val="tx1">
                    <a:lumMod val="65000"/>
                    <a:lumOff val="35000"/>
                  </a:schemeClr>
                </a:solidFill>
              </a:rPr>
              <a:t> AR spectacles). </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Headsets can provide a more immersive experience, but the downside is they are cumbersome to wear and fiddly to calibrate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Convenient and easy-to-wear AR glasses are beginning to appear</a:t>
            </a:r>
          </a:p>
        </p:txBody>
      </p:sp>
      <p:sp>
        <p:nvSpPr>
          <p:cNvPr id="4" name="Slide Number Placeholder 1">
            <a:extLst>
              <a:ext uri="{FF2B5EF4-FFF2-40B4-BE49-F238E27FC236}">
                <a16:creationId xmlns:a16="http://schemas.microsoft.com/office/drawing/2014/main" id="{994770C2-4979-F88B-D0D8-903BA62724AE}"/>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94</a:t>
            </a:fld>
            <a:endParaRPr lang="en-MY" dirty="0"/>
          </a:p>
        </p:txBody>
      </p:sp>
    </p:spTree>
    <p:extLst>
      <p:ext uri="{BB962C8B-B14F-4D97-AF65-F5344CB8AC3E}">
        <p14:creationId xmlns:p14="http://schemas.microsoft.com/office/powerpoint/2010/main" val="3279330539"/>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67D9C5-BBC0-C562-7E07-406DCE69F74F}"/>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387599B4-6930-4BDC-F8C5-ACA9FC856A7F}"/>
              </a:ext>
            </a:extLst>
          </p:cNvPr>
          <p:cNvSpPr txBox="1"/>
          <p:nvPr/>
        </p:nvSpPr>
        <p:spPr>
          <a:xfrm>
            <a:off x="1232621" y="353143"/>
            <a:ext cx="9715590"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Mobile AR </a:t>
            </a:r>
            <a:r>
              <a:rPr lang="en-US" sz="4400" dirty="0" err="1">
                <a:solidFill>
                  <a:schemeClr val="tx1">
                    <a:lumMod val="75000"/>
                    <a:lumOff val="25000"/>
                  </a:schemeClr>
                </a:solidFill>
                <a:latin typeface="+mj-lt"/>
              </a:rPr>
              <a:t>BoboiBoy</a:t>
            </a:r>
            <a:endParaRPr lang="en-US" sz="4400" dirty="0">
              <a:solidFill>
                <a:schemeClr val="tx1">
                  <a:lumMod val="75000"/>
                  <a:lumOff val="25000"/>
                </a:schemeClr>
              </a:solidFill>
              <a:latin typeface="+mj-lt"/>
            </a:endParaRPr>
          </a:p>
        </p:txBody>
      </p:sp>
      <p:sp>
        <p:nvSpPr>
          <p:cNvPr id="5" name="Slide Number Placeholder 1">
            <a:extLst>
              <a:ext uri="{FF2B5EF4-FFF2-40B4-BE49-F238E27FC236}">
                <a16:creationId xmlns:a16="http://schemas.microsoft.com/office/drawing/2014/main" id="{064236D5-DBE1-4281-DAC2-EED64A340EF8}"/>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95</a:t>
            </a:fld>
            <a:endParaRPr lang="en-MY" dirty="0"/>
          </a:p>
        </p:txBody>
      </p:sp>
      <p:pic>
        <p:nvPicPr>
          <p:cNvPr id="2" name="Picture 1">
            <a:extLst>
              <a:ext uri="{FF2B5EF4-FFF2-40B4-BE49-F238E27FC236}">
                <a16:creationId xmlns:a16="http://schemas.microsoft.com/office/drawing/2014/main" id="{69C75066-B1AD-9CE5-3417-53B1524541D4}"/>
              </a:ext>
            </a:extLst>
          </p:cNvPr>
          <p:cNvPicPr>
            <a:picLocks noChangeAspect="1"/>
          </p:cNvPicPr>
          <p:nvPr/>
        </p:nvPicPr>
        <p:blipFill>
          <a:blip r:embed="rId2"/>
          <a:stretch>
            <a:fillRect/>
          </a:stretch>
        </p:blipFill>
        <p:spPr>
          <a:xfrm>
            <a:off x="1941044" y="1443780"/>
            <a:ext cx="8298743" cy="4668044"/>
          </a:xfrm>
          <a:prstGeom prst="rect">
            <a:avLst/>
          </a:prstGeom>
        </p:spPr>
      </p:pic>
    </p:spTree>
    <p:extLst>
      <p:ext uri="{BB962C8B-B14F-4D97-AF65-F5344CB8AC3E}">
        <p14:creationId xmlns:p14="http://schemas.microsoft.com/office/powerpoint/2010/main" val="109278550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A940D1-9EBC-3110-661F-5DBE25FF6A24}"/>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07B94707-BF46-1262-4F94-CB5D7668CD6F}"/>
              </a:ext>
            </a:extLst>
          </p:cNvPr>
          <p:cNvSpPr txBox="1"/>
          <p:nvPr/>
        </p:nvSpPr>
        <p:spPr>
          <a:xfrm>
            <a:off x="1143608" y="471814"/>
            <a:ext cx="9893615"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AR that uses forward facing camera</a:t>
            </a:r>
          </a:p>
        </p:txBody>
      </p:sp>
      <p:sp>
        <p:nvSpPr>
          <p:cNvPr id="24" name="Rectangle 23">
            <a:extLst>
              <a:ext uri="{FF2B5EF4-FFF2-40B4-BE49-F238E27FC236}">
                <a16:creationId xmlns:a16="http://schemas.microsoft.com/office/drawing/2014/main" id="{8CDEEDB8-2061-90FA-6B28-423B2583126E}"/>
              </a:ext>
            </a:extLst>
          </p:cNvPr>
          <p:cNvSpPr/>
          <p:nvPr/>
        </p:nvSpPr>
        <p:spPr>
          <a:xfrm>
            <a:off x="1035385" y="2097527"/>
            <a:ext cx="10110060"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Enables virtual try-ons (for example,  Snapchat filters, Zoom filters)</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AT mirrors set up in retail stores for trying on make-up, sunglasses, jewelry</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Convenient, engaging, and easy to compare more choices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But cannot feel the weight, texture, or smell of what is being tried on</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Can be used to enable users to step into a character (for example, David Bowie, Queen Victoria)</a:t>
            </a:r>
          </a:p>
        </p:txBody>
      </p:sp>
      <p:sp>
        <p:nvSpPr>
          <p:cNvPr id="4" name="Slide Number Placeholder 1">
            <a:extLst>
              <a:ext uri="{FF2B5EF4-FFF2-40B4-BE49-F238E27FC236}">
                <a16:creationId xmlns:a16="http://schemas.microsoft.com/office/drawing/2014/main" id="{96B0307E-FD7D-9683-1BE8-936432D7B77D}"/>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96</a:t>
            </a:fld>
            <a:endParaRPr lang="en-MY" dirty="0"/>
          </a:p>
        </p:txBody>
      </p:sp>
    </p:spTree>
    <p:extLst>
      <p:ext uri="{BB962C8B-B14F-4D97-AF65-F5344CB8AC3E}">
        <p14:creationId xmlns:p14="http://schemas.microsoft.com/office/powerpoint/2010/main" val="224226008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02D068-2497-AB25-6290-83622AA4E44D}"/>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7ADBEA3-4116-95F8-6396-5AF45D4DAD2B}"/>
              </a:ext>
            </a:extLst>
          </p:cNvPr>
          <p:cNvSpPr txBox="1"/>
          <p:nvPr/>
        </p:nvSpPr>
        <p:spPr>
          <a:xfrm>
            <a:off x="263547" y="372599"/>
            <a:ext cx="11653737"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Singers trying on the virtual look of two characters from the opera </a:t>
            </a:r>
            <a:r>
              <a:rPr lang="en-US" sz="4400" dirty="0" err="1">
                <a:solidFill>
                  <a:schemeClr val="tx1">
                    <a:lumMod val="75000"/>
                    <a:lumOff val="25000"/>
                  </a:schemeClr>
                </a:solidFill>
                <a:latin typeface="+mj-lt"/>
              </a:rPr>
              <a:t>Akhnaten</a:t>
            </a:r>
            <a:endParaRPr lang="en-US" sz="4400" dirty="0">
              <a:solidFill>
                <a:schemeClr val="tx1">
                  <a:lumMod val="75000"/>
                  <a:lumOff val="25000"/>
                </a:schemeClr>
              </a:solidFill>
              <a:latin typeface="+mj-lt"/>
            </a:endParaRPr>
          </a:p>
        </p:txBody>
      </p:sp>
      <p:sp>
        <p:nvSpPr>
          <p:cNvPr id="5" name="Slide Number Placeholder 1">
            <a:extLst>
              <a:ext uri="{FF2B5EF4-FFF2-40B4-BE49-F238E27FC236}">
                <a16:creationId xmlns:a16="http://schemas.microsoft.com/office/drawing/2014/main" id="{95563348-C2B1-04CC-DE20-C8BEB76CF198}"/>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97</a:t>
            </a:fld>
            <a:endParaRPr lang="en-MY" dirty="0"/>
          </a:p>
        </p:txBody>
      </p:sp>
      <p:pic>
        <p:nvPicPr>
          <p:cNvPr id="3" name="Content Placeholder 5" descr="Photographs of (a) A principal singer trying on the virtual look of Akhnaten and (b) a framed AR mirror in the ENO dressing room.&#10;">
            <a:extLst>
              <a:ext uri="{FF2B5EF4-FFF2-40B4-BE49-F238E27FC236}">
                <a16:creationId xmlns:a16="http://schemas.microsoft.com/office/drawing/2014/main" id="{6A5C913E-62CA-0826-A533-8866720D90B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590421" y="2003898"/>
            <a:ext cx="6623491" cy="4429123"/>
          </a:xfrm>
          <a:prstGeom prst="rect">
            <a:avLst/>
          </a:prstGeom>
        </p:spPr>
      </p:pic>
    </p:spTree>
    <p:extLst>
      <p:ext uri="{BB962C8B-B14F-4D97-AF65-F5344CB8AC3E}">
        <p14:creationId xmlns:p14="http://schemas.microsoft.com/office/powerpoint/2010/main" val="295330267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2CF230-86A6-70C6-F972-66F6F1765450}"/>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36F5F3BB-6CDF-ACB8-A766-62F7798AD4DF}"/>
              </a:ext>
            </a:extLst>
          </p:cNvPr>
          <p:cNvSpPr txBox="1"/>
          <p:nvPr/>
        </p:nvSpPr>
        <p:spPr>
          <a:xfrm>
            <a:off x="698263" y="471814"/>
            <a:ext cx="10784304"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Research and Design</a:t>
            </a:r>
          </a:p>
          <a:p>
            <a:pPr algn="ctr"/>
            <a:r>
              <a:rPr lang="en-US" sz="4400" dirty="0">
                <a:solidFill>
                  <a:schemeClr val="tx1">
                    <a:lumMod val="75000"/>
                    <a:lumOff val="25000"/>
                  </a:schemeClr>
                </a:solidFill>
                <a:latin typeface="+mj-lt"/>
              </a:rPr>
              <a:t>Considerations</a:t>
            </a:r>
          </a:p>
        </p:txBody>
      </p:sp>
      <p:sp>
        <p:nvSpPr>
          <p:cNvPr id="24" name="Rectangle 23">
            <a:extLst>
              <a:ext uri="{FF2B5EF4-FFF2-40B4-BE49-F238E27FC236}">
                <a16:creationId xmlns:a16="http://schemas.microsoft.com/office/drawing/2014/main" id="{E7C8A87A-949A-DD14-5940-DF806422F71C}"/>
              </a:ext>
            </a:extLst>
          </p:cNvPr>
          <p:cNvSpPr/>
          <p:nvPr/>
        </p:nvSpPr>
        <p:spPr>
          <a:xfrm>
            <a:off x="1035385" y="2092430"/>
            <a:ext cx="10110060" cy="416652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What kind of digital augmentation?</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When and where in physical environment?</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Needs to stand out but not distract from ongoing task</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Needs to be able to align with real world objects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What happens if the AR is slightly off?</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What kind of device?</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Smartphone, tablet, head up display or other?</a:t>
            </a:r>
          </a:p>
          <a:p>
            <a:pPr marL="342900" indent="-342900" algn="just">
              <a:lnSpc>
                <a:spcPct val="150000"/>
              </a:lnSpc>
              <a:buFont typeface="Arial" panose="020B0604020202020204" pitchFamily="34" charset="0"/>
              <a:buChar char="•"/>
            </a:pPr>
            <a:endParaRPr lang="en-US"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32C2A786-F99D-86DF-B167-569773366DA8}"/>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98</a:t>
            </a:fld>
            <a:endParaRPr lang="en-MY" dirty="0"/>
          </a:p>
        </p:txBody>
      </p:sp>
    </p:spTree>
    <p:extLst>
      <p:ext uri="{BB962C8B-B14F-4D97-AF65-F5344CB8AC3E}">
        <p14:creationId xmlns:p14="http://schemas.microsoft.com/office/powerpoint/2010/main" val="180479258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BF54A7-AFB4-0A72-14BE-F763423F5D6D}"/>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77C31A24-5F03-76D8-9B0E-E00837A5CD54}"/>
              </a:ext>
            </a:extLst>
          </p:cNvPr>
          <p:cNvSpPr txBox="1"/>
          <p:nvPr/>
        </p:nvSpPr>
        <p:spPr>
          <a:xfrm>
            <a:off x="1143608" y="471814"/>
            <a:ext cx="9893615"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17. Wearables</a:t>
            </a:r>
          </a:p>
        </p:txBody>
      </p:sp>
      <p:sp>
        <p:nvSpPr>
          <p:cNvPr id="24" name="Rectangle 23">
            <a:extLst>
              <a:ext uri="{FF2B5EF4-FFF2-40B4-BE49-F238E27FC236}">
                <a16:creationId xmlns:a16="http://schemas.microsoft.com/office/drawing/2014/main" id="{5E9829FA-C8B0-5973-166B-53134D9F0D6E}"/>
              </a:ext>
            </a:extLst>
          </p:cNvPr>
          <p:cNvSpPr/>
          <p:nvPr/>
        </p:nvSpPr>
        <p:spPr>
          <a:xfrm>
            <a:off x="1035385" y="1526180"/>
            <a:ext cx="10110060"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First developments were head- and eyewear-mounted cameras that enabled user to record what was seen and to access digital information</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Since then, jewelry, head-mounted caps, smart fabrics, glasses, shoes, and jackets have all been used</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Provides the user with a means of interacting with digital information while on the move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Applications include automatic diaries, tour guides, cycle indicators, and fashion clothing</a:t>
            </a:r>
          </a:p>
        </p:txBody>
      </p:sp>
      <p:sp>
        <p:nvSpPr>
          <p:cNvPr id="4" name="Slide Number Placeholder 1">
            <a:extLst>
              <a:ext uri="{FF2B5EF4-FFF2-40B4-BE49-F238E27FC236}">
                <a16:creationId xmlns:a16="http://schemas.microsoft.com/office/drawing/2014/main" id="{BAD6DE6D-A161-9552-0C0B-EC6F06A1C563}"/>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99</a:t>
            </a:fld>
            <a:endParaRPr lang="en-MY" dirty="0"/>
          </a:p>
        </p:txBody>
      </p:sp>
    </p:spTree>
    <p:extLst>
      <p:ext uri="{BB962C8B-B14F-4D97-AF65-F5344CB8AC3E}">
        <p14:creationId xmlns:p14="http://schemas.microsoft.com/office/powerpoint/2010/main" val="3110765595"/>
      </p:ext>
    </p:extLst>
  </p:cSld>
  <p:clrMapOvr>
    <a:masterClrMapping/>
  </p:clrMapOvr>
</p:sld>
</file>

<file path=ppt/theme/theme1.xml><?xml version="1.0" encoding="utf-8"?>
<a:theme xmlns:a="http://schemas.openxmlformats.org/drawingml/2006/main" name="Office Theme">
  <a:themeElements>
    <a:clrScheme name="PPT custom">
      <a:dk1>
        <a:sysClr val="windowText" lastClr="000000"/>
      </a:dk1>
      <a:lt1>
        <a:sysClr val="window" lastClr="FFFFFF"/>
      </a:lt1>
      <a:dk2>
        <a:srgbClr val="323232"/>
      </a:dk2>
      <a:lt2>
        <a:srgbClr val="E7D7C1"/>
      </a:lt2>
      <a:accent1>
        <a:srgbClr val="74121D"/>
      </a:accent1>
      <a:accent2>
        <a:srgbClr val="A7333F"/>
      </a:accent2>
      <a:accent3>
        <a:srgbClr val="C52233"/>
      </a:accent3>
      <a:accent4>
        <a:srgbClr val="B19C7D"/>
      </a:accent4>
      <a:accent5>
        <a:srgbClr val="7F5F52"/>
      </a:accent5>
      <a:accent6>
        <a:srgbClr val="B27D49"/>
      </a:accent6>
      <a:hlink>
        <a:srgbClr val="FFC000"/>
      </a:hlink>
      <a:folHlink>
        <a:srgbClr val="B26B02"/>
      </a:folHlink>
    </a:clrScheme>
    <a:fontScheme name="Custom 2">
      <a:majorFont>
        <a:latin typeface="Poppins Medium"/>
        <a:ea typeface=""/>
        <a:cs typeface=""/>
      </a:majorFont>
      <a:minorFont>
        <a:latin typeface="Poppi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FFFF"/>
        </a:solidFill>
        <a:ln w="71585" cap="flat">
          <a:noFill/>
          <a:prstDash val="solid"/>
          <a:miter/>
        </a:ln>
      </a:spPr>
      <a:bodyPr rtlCol="0" anchor="ctr"/>
      <a:lstStyle>
        <a:defPPr algn="l">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9594</TotalTime>
  <Words>7068</Words>
  <Application>Microsoft Office PowerPoint</Application>
  <PresentationFormat>Widescreen</PresentationFormat>
  <Paragraphs>875</Paragraphs>
  <Slides>130</Slides>
  <Notes>0</Notes>
  <HiddenSlides>0</HiddenSlides>
  <MMClips>2</MMClips>
  <ScaleCrop>false</ScaleCrop>
  <HeadingPairs>
    <vt:vector size="10" baseType="variant">
      <vt:variant>
        <vt:lpstr>Fonts Used</vt:lpstr>
      </vt:variant>
      <vt:variant>
        <vt:i4>5</vt:i4>
      </vt:variant>
      <vt:variant>
        <vt:lpstr>Theme</vt:lpstr>
      </vt:variant>
      <vt:variant>
        <vt:i4>1</vt:i4>
      </vt:variant>
      <vt:variant>
        <vt:lpstr>Links</vt:lpstr>
      </vt:variant>
      <vt:variant>
        <vt:i4>1</vt:i4>
      </vt:variant>
      <vt:variant>
        <vt:lpstr>Embedded OLE Servers</vt:lpstr>
      </vt:variant>
      <vt:variant>
        <vt:i4>1</vt:i4>
      </vt:variant>
      <vt:variant>
        <vt:lpstr>Slide Titles</vt:lpstr>
      </vt:variant>
      <vt:variant>
        <vt:i4>130</vt:i4>
      </vt:variant>
    </vt:vector>
  </HeadingPairs>
  <TitlesOfParts>
    <vt:vector size="138" baseType="lpstr">
      <vt:lpstr>Arial</vt:lpstr>
      <vt:lpstr>Calibri</vt:lpstr>
      <vt:lpstr>Poppins</vt:lpstr>
      <vt:lpstr>Poppins Medium</vt:lpstr>
      <vt:lpstr>Wingdings</vt:lpstr>
      <vt:lpstr>Office Theme</vt:lpstr>
      <vt:lpstr>file:///\\Users\yrogers\Desktop\ID4-%20NEW\!OLE_LINK16</vt:lpstr>
      <vt:lpstr>Document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NOR IDIANA BINTI HAMIDI</dc:creator>
  <cp:lastModifiedBy>SARINA BINTI SULAIMAN</cp:lastModifiedBy>
  <cp:revision>249</cp:revision>
  <dcterms:created xsi:type="dcterms:W3CDTF">2022-06-08T07:39:09Z</dcterms:created>
  <dcterms:modified xsi:type="dcterms:W3CDTF">2025-12-02T00:32:58Z</dcterms:modified>
</cp:coreProperties>
</file>

<file path=docProps/thumbnail.jpeg>
</file>